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288" r:id="rId5"/>
    <p:sldId id="262" r:id="rId6"/>
    <p:sldId id="296" r:id="rId7"/>
    <p:sldId id="286" r:id="rId8"/>
    <p:sldId id="287" r:id="rId9"/>
  </p:sldIdLst>
  <p:sldSz cx="7772400" cy="10058400"/>
  <p:notesSz cx="7010400" cy="9296400"/>
  <p:defaultTextStyle>
    <a:defPPr>
      <a:defRPr lang="en-US"/>
    </a:defPPr>
    <a:lvl1pPr marL="0" algn="l" defTabSz="939666" rtl="0" eaLnBrk="1" latinLnBrk="0" hangingPunct="1">
      <a:defRPr sz="1800" kern="1200">
        <a:solidFill>
          <a:schemeClr val="tx1"/>
        </a:solidFill>
        <a:latin typeface="+mn-lt"/>
        <a:ea typeface="+mn-ea"/>
        <a:cs typeface="+mn-cs"/>
      </a:defRPr>
    </a:lvl1pPr>
    <a:lvl2pPr marL="469832" algn="l" defTabSz="939666" rtl="0" eaLnBrk="1" latinLnBrk="0" hangingPunct="1">
      <a:defRPr sz="1800" kern="1200">
        <a:solidFill>
          <a:schemeClr val="tx1"/>
        </a:solidFill>
        <a:latin typeface="+mn-lt"/>
        <a:ea typeface="+mn-ea"/>
        <a:cs typeface="+mn-cs"/>
      </a:defRPr>
    </a:lvl2pPr>
    <a:lvl3pPr marL="939666" algn="l" defTabSz="939666" rtl="0" eaLnBrk="1" latinLnBrk="0" hangingPunct="1">
      <a:defRPr sz="1800" kern="1200">
        <a:solidFill>
          <a:schemeClr val="tx1"/>
        </a:solidFill>
        <a:latin typeface="+mn-lt"/>
        <a:ea typeface="+mn-ea"/>
        <a:cs typeface="+mn-cs"/>
      </a:defRPr>
    </a:lvl3pPr>
    <a:lvl4pPr marL="1409498" algn="l" defTabSz="939666" rtl="0" eaLnBrk="1" latinLnBrk="0" hangingPunct="1">
      <a:defRPr sz="1800" kern="1200">
        <a:solidFill>
          <a:schemeClr val="tx1"/>
        </a:solidFill>
        <a:latin typeface="+mn-lt"/>
        <a:ea typeface="+mn-ea"/>
        <a:cs typeface="+mn-cs"/>
      </a:defRPr>
    </a:lvl4pPr>
    <a:lvl5pPr marL="1879330" algn="l" defTabSz="939666" rtl="0" eaLnBrk="1" latinLnBrk="0" hangingPunct="1">
      <a:defRPr sz="1800" kern="1200">
        <a:solidFill>
          <a:schemeClr val="tx1"/>
        </a:solidFill>
        <a:latin typeface="+mn-lt"/>
        <a:ea typeface="+mn-ea"/>
        <a:cs typeface="+mn-cs"/>
      </a:defRPr>
    </a:lvl5pPr>
    <a:lvl6pPr marL="2349164" algn="l" defTabSz="939666" rtl="0" eaLnBrk="1" latinLnBrk="0" hangingPunct="1">
      <a:defRPr sz="1800" kern="1200">
        <a:solidFill>
          <a:schemeClr val="tx1"/>
        </a:solidFill>
        <a:latin typeface="+mn-lt"/>
        <a:ea typeface="+mn-ea"/>
        <a:cs typeface="+mn-cs"/>
      </a:defRPr>
    </a:lvl6pPr>
    <a:lvl7pPr marL="2818996" algn="l" defTabSz="939666" rtl="0" eaLnBrk="1" latinLnBrk="0" hangingPunct="1">
      <a:defRPr sz="1800" kern="1200">
        <a:solidFill>
          <a:schemeClr val="tx1"/>
        </a:solidFill>
        <a:latin typeface="+mn-lt"/>
        <a:ea typeface="+mn-ea"/>
        <a:cs typeface="+mn-cs"/>
      </a:defRPr>
    </a:lvl7pPr>
    <a:lvl8pPr marL="3288829" algn="l" defTabSz="939666" rtl="0" eaLnBrk="1" latinLnBrk="0" hangingPunct="1">
      <a:defRPr sz="1800" kern="1200">
        <a:solidFill>
          <a:schemeClr val="tx1"/>
        </a:solidFill>
        <a:latin typeface="+mn-lt"/>
        <a:ea typeface="+mn-ea"/>
        <a:cs typeface="+mn-cs"/>
      </a:defRPr>
    </a:lvl8pPr>
    <a:lvl9pPr marL="3758662" algn="l" defTabSz="93966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10" userDrawn="1">
          <p15:clr>
            <a:srgbClr val="A4A3A4"/>
          </p15:clr>
        </p15:guide>
        <p15:guide id="2" pos="2160" userDrawn="1">
          <p15:clr>
            <a:srgbClr val="A4A3A4"/>
          </p15:clr>
        </p15:guide>
        <p15:guide id="3" orient="horz" pos="2693" userDrawn="1">
          <p15:clr>
            <a:srgbClr val="A4A3A4"/>
          </p15:clr>
        </p15:guide>
        <p15:guide id="4" orient="horz" pos="1430" userDrawn="1">
          <p15:clr>
            <a:srgbClr val="A4A3A4"/>
          </p15:clr>
        </p15:guide>
        <p15:guide id="5" orient="horz" pos="2064" userDrawn="1">
          <p15:clr>
            <a:srgbClr val="A4A3A4"/>
          </p15:clr>
        </p15:guide>
        <p15:guide id="6" orient="horz" pos="3326" userDrawn="1">
          <p15:clr>
            <a:srgbClr val="A4A3A4"/>
          </p15:clr>
        </p15:guide>
        <p15:guide id="7" orient="horz" pos="3960" userDrawn="1">
          <p15:clr>
            <a:srgbClr val="A4A3A4"/>
          </p15:clr>
        </p15:guide>
        <p15:guide id="8" orient="horz" pos="4594" userDrawn="1">
          <p15:clr>
            <a:srgbClr val="A4A3A4"/>
          </p15:clr>
        </p15:guide>
        <p15:guide id="9" orient="horz" pos="796" userDrawn="1">
          <p15:clr>
            <a:srgbClr val="A4A3A4"/>
          </p15:clr>
        </p15:guide>
        <p15:guide id="10" pos="2020" userDrawn="1">
          <p15:clr>
            <a:srgbClr val="A4A3A4"/>
          </p15:clr>
        </p15:guide>
        <p15:guide id="11" pos="292" userDrawn="1">
          <p15:clr>
            <a:srgbClr val="A4A3A4"/>
          </p15:clr>
        </p15:guide>
        <p15:guide id="12" pos="588" userDrawn="1">
          <p15:clr>
            <a:srgbClr val="A4A3A4"/>
          </p15:clr>
        </p15:guide>
        <p15:guide id="13" pos="872" userDrawn="1">
          <p15:clr>
            <a:srgbClr val="A4A3A4"/>
          </p15:clr>
        </p15:guide>
        <p15:guide id="14" pos="1156" userDrawn="1">
          <p15:clr>
            <a:srgbClr val="A4A3A4"/>
          </p15:clr>
        </p15:guide>
        <p15:guide id="15" pos="1444" userDrawn="1">
          <p15:clr>
            <a:srgbClr val="A4A3A4"/>
          </p15:clr>
        </p15:guide>
        <p15:guide id="16" pos="1732" userDrawn="1">
          <p15:clr>
            <a:srgbClr val="A4A3A4"/>
          </p15:clr>
        </p15:guide>
        <p15:guide id="17" pos="2312" userDrawn="1">
          <p15:clr>
            <a:srgbClr val="A4A3A4"/>
          </p15:clr>
        </p15:guide>
        <p15:guide id="18" pos="2600" userDrawn="1">
          <p15:clr>
            <a:srgbClr val="A4A3A4"/>
          </p15:clr>
        </p15:guide>
        <p15:guide id="19" pos="2168" userDrawn="1">
          <p15:clr>
            <a:srgbClr val="A4A3A4"/>
          </p15:clr>
        </p15:guide>
        <p15:guide id="20" pos="2884" userDrawn="1">
          <p15:clr>
            <a:srgbClr val="A4A3A4"/>
          </p15:clr>
        </p15:guide>
        <p15:guide id="21" pos="3172" userDrawn="1">
          <p15:clr>
            <a:srgbClr val="A4A3A4"/>
          </p15:clr>
        </p15:guide>
        <p15:guide id="22" pos="3456" userDrawn="1">
          <p15:clr>
            <a:srgbClr val="A4A3A4"/>
          </p15:clr>
        </p15:guide>
        <p15:guide id="23" pos="3744" userDrawn="1">
          <p15:clr>
            <a:srgbClr val="A4A3A4"/>
          </p15:clr>
        </p15:guide>
        <p15:guide id="24" pos="4032" userDrawn="1">
          <p15:clr>
            <a:srgbClr val="A4A3A4"/>
          </p15:clr>
        </p15:guide>
        <p15:guide id="25" orient="horz" pos="5293" userDrawn="1">
          <p15:clr>
            <a:srgbClr val="A4A3A4"/>
          </p15:clr>
        </p15:guide>
        <p15:guide id="26" orient="horz" pos="1041" userDrawn="1">
          <p15:clr>
            <a:srgbClr val="A4A3A4"/>
          </p15:clr>
        </p15:guide>
        <p15:guide id="27" orient="horz" pos="6227" userDrawn="1">
          <p15:clr>
            <a:srgbClr val="A4A3A4"/>
          </p15:clr>
        </p15:guide>
        <p15:guide id="28" orient="horz" pos="1627" userDrawn="1">
          <p15:clr>
            <a:srgbClr val="A4A3A4"/>
          </p15:clr>
        </p15:guide>
        <p15:guide id="29" pos="247" userDrawn="1">
          <p15:clr>
            <a:srgbClr val="A4A3A4"/>
          </p15:clr>
        </p15:guide>
        <p15:guide id="30" pos="2457" userDrawn="1">
          <p15:clr>
            <a:srgbClr val="A4A3A4"/>
          </p15:clr>
        </p15:guide>
        <p15:guide id="31" pos="464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ie Baars" initials="LB" lastIdx="59" clrIdx="0"/>
  <p:cmAuthor id="2" name="Julie McCann (Bridge Partners)" initials="JM(P" lastIdx="11" clrIdx="1"/>
  <p:cmAuthor id="3" name="Sarah" initials="S" lastIdx="2" clrIdx="2"/>
  <p:cmAuthor id="4" name="Julie McCann" initials="JM" lastIdx="23" clrIdx="3"/>
  <p:cmAuthor id="5" name="Kate Navarro Fessler" initials="KNF" lastIdx="19" clrIdx="4"/>
  <p:cmAuthor id="6" name="Barbara Spear (Bridge Partners)" initials="BS(P" lastIdx="2" clrIdx="5"/>
  <p:cmAuthor id="7" name="Jessica Harbin" initials="JH" lastIdx="9" clrIdx="6"/>
  <p:cmAuthor id="8" name="Gabrielle Shearer" initials="GS" lastIdx="6" clrIdx="7">
    <p:extLst>
      <p:ext uri="{19B8F6BF-5375-455C-9EA6-DF929625EA0E}">
        <p15:presenceInfo xmlns:p15="http://schemas.microsoft.com/office/powerpoint/2012/main" userId="3116d71b5cde8b37" providerId="Windows Live"/>
      </p:ext>
    </p:extLst>
  </p:cmAuthor>
  <p:cmAuthor id="9" name="Diana McMillen" initials="DM" lastIdx="59" clrIdx="8">
    <p:extLst>
      <p:ext uri="{19B8F6BF-5375-455C-9EA6-DF929625EA0E}">
        <p15:presenceInfo xmlns:p15="http://schemas.microsoft.com/office/powerpoint/2012/main" userId="S::v-dimc@microsoft.com::5d1573dc-b073-41b6-a4e9-504566788841" providerId="AD"/>
      </p:ext>
    </p:extLst>
  </p:cmAuthor>
  <p:cmAuthor id="10" name="Gabrielle Shearer" initials="GS [2]" lastIdx="9" clrIdx="9">
    <p:extLst>
      <p:ext uri="{19B8F6BF-5375-455C-9EA6-DF929625EA0E}">
        <p15:presenceInfo xmlns:p15="http://schemas.microsoft.com/office/powerpoint/2012/main" userId="Gabrielle Shearer" providerId="None"/>
      </p:ext>
    </p:extLst>
  </p:cmAuthor>
  <p:cmAuthor id="11" name="Zia Munshi" initials="ZM" lastIdx="2" clrIdx="10">
    <p:extLst>
      <p:ext uri="{19B8F6BF-5375-455C-9EA6-DF929625EA0E}">
        <p15:presenceInfo xmlns:p15="http://schemas.microsoft.com/office/powerpoint/2012/main" userId="Zia Munshi" providerId="None"/>
      </p:ext>
    </p:extLst>
  </p:cmAuthor>
  <p:cmAuthor id="12" name="Julie McCann (c)" initials="JM(" lastIdx="25" clrIdx="11">
    <p:extLst>
      <p:ext uri="{19B8F6BF-5375-455C-9EA6-DF929625EA0E}">
        <p15:presenceInfo xmlns:p15="http://schemas.microsoft.com/office/powerpoint/2012/main" userId="Julie McCann (c)" providerId="None"/>
      </p:ext>
    </p:extLst>
  </p:cmAuthor>
  <p:cmAuthor id="13" name="Elizabeth Ramaya" initials="ER" lastIdx="5" clrIdx="12">
    <p:extLst>
      <p:ext uri="{19B8F6BF-5375-455C-9EA6-DF929625EA0E}">
        <p15:presenceInfo xmlns:p15="http://schemas.microsoft.com/office/powerpoint/2012/main" userId="S::erama@microsoft.com::70e8bc11-4727-4038-b15b-99def7f190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5CF0"/>
    <a:srgbClr val="50E6FF"/>
    <a:srgbClr val="000000"/>
    <a:srgbClr val="75757A"/>
    <a:srgbClr val="F2F2F2"/>
    <a:srgbClr val="00BCF2"/>
    <a:srgbClr val="DDDDDD"/>
    <a:srgbClr val="E2E2E2"/>
    <a:srgbClr val="EAEAEA"/>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2EF85-D24C-4E97-A4E9-283775C7DEC6}" v="62" dt="2019-11-11T22:34:54.2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2346" y="-792"/>
      </p:cViewPr>
      <p:guideLst>
        <p:guide orient="horz" pos="3010"/>
        <p:guide pos="2160"/>
        <p:guide orient="horz" pos="2693"/>
        <p:guide orient="horz" pos="1430"/>
        <p:guide orient="horz" pos="2064"/>
        <p:guide orient="horz" pos="3326"/>
        <p:guide orient="horz" pos="3960"/>
        <p:guide orient="horz" pos="4594"/>
        <p:guide orient="horz" pos="796"/>
        <p:guide pos="2020"/>
        <p:guide pos="292"/>
        <p:guide pos="588"/>
        <p:guide pos="872"/>
        <p:guide pos="1156"/>
        <p:guide pos="1444"/>
        <p:guide pos="1732"/>
        <p:guide pos="2312"/>
        <p:guide pos="2600"/>
        <p:guide pos="2168"/>
        <p:guide pos="2884"/>
        <p:guide pos="3172"/>
        <p:guide pos="3456"/>
        <p:guide pos="3744"/>
        <p:guide pos="4032"/>
        <p:guide orient="horz" pos="5293"/>
        <p:guide orient="horz" pos="1041"/>
        <p:guide orient="horz" pos="6227"/>
        <p:guide orient="horz" pos="1627"/>
        <p:guide pos="247"/>
        <p:guide pos="2457"/>
        <p:guide pos="464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Afek (CELA)" userId="eeae86a6-9950-4b81-99ce-a766259722a0" providerId="ADAL" clId="{4932EF85-D24C-4E97-A4E9-283775C7DEC6}"/>
    <pc:docChg chg="undo custSel delSld modSld">
      <pc:chgData name="Nicole Afek (CELA)" userId="eeae86a6-9950-4b81-99ce-a766259722a0" providerId="ADAL" clId="{4932EF85-D24C-4E97-A4E9-283775C7DEC6}" dt="2019-11-11T22:35:06.313" v="242" actId="47"/>
      <pc:docMkLst>
        <pc:docMk/>
      </pc:docMkLst>
      <pc:sldChg chg="modSp mod">
        <pc:chgData name="Nicole Afek (CELA)" userId="eeae86a6-9950-4b81-99ce-a766259722a0" providerId="ADAL" clId="{4932EF85-D24C-4E97-A4E9-283775C7DEC6}" dt="2019-11-11T22:27:15.132" v="89" actId="20577"/>
        <pc:sldMkLst>
          <pc:docMk/>
          <pc:sldMk cId="2272660427" sldId="262"/>
        </pc:sldMkLst>
        <pc:spChg chg="mod">
          <ac:chgData name="Nicole Afek (CELA)" userId="eeae86a6-9950-4b81-99ce-a766259722a0" providerId="ADAL" clId="{4932EF85-D24C-4E97-A4E9-283775C7DEC6}" dt="2019-11-11T22:25:58.156" v="59" actId="20577"/>
          <ac:spMkLst>
            <pc:docMk/>
            <pc:sldMk cId="2272660427" sldId="262"/>
            <ac:spMk id="8" creationId="{88F99255-77CC-431A-92B7-43E4B8305325}"/>
          </ac:spMkLst>
        </pc:spChg>
        <pc:spChg chg="mod">
          <ac:chgData name="Nicole Afek (CELA)" userId="eeae86a6-9950-4b81-99ce-a766259722a0" providerId="ADAL" clId="{4932EF85-D24C-4E97-A4E9-283775C7DEC6}" dt="2019-11-11T22:25:30.834" v="43" actId="14100"/>
          <ac:spMkLst>
            <pc:docMk/>
            <pc:sldMk cId="2272660427" sldId="262"/>
            <ac:spMk id="18" creationId="{ADA0C771-BC45-4112-821E-ED8741B7EECA}"/>
          </ac:spMkLst>
        </pc:spChg>
        <pc:spChg chg="mod">
          <ac:chgData name="Nicole Afek (CELA)" userId="eeae86a6-9950-4b81-99ce-a766259722a0" providerId="ADAL" clId="{4932EF85-D24C-4E97-A4E9-283775C7DEC6}" dt="2019-11-11T22:26:37.944" v="79" actId="1036"/>
          <ac:spMkLst>
            <pc:docMk/>
            <pc:sldMk cId="2272660427" sldId="262"/>
            <ac:spMk id="34" creationId="{66CCB725-656C-4142-BFFB-9F8C525E5D9A}"/>
          </ac:spMkLst>
        </pc:spChg>
        <pc:spChg chg="mod">
          <ac:chgData name="Nicole Afek (CELA)" userId="eeae86a6-9950-4b81-99ce-a766259722a0" providerId="ADAL" clId="{4932EF85-D24C-4E97-A4E9-283775C7DEC6}" dt="2019-11-11T22:27:15.132" v="89" actId="20577"/>
          <ac:spMkLst>
            <pc:docMk/>
            <pc:sldMk cId="2272660427" sldId="262"/>
            <ac:spMk id="36" creationId="{F2F11A06-D66B-44A0-A8BB-AC989576F7FD}"/>
          </ac:spMkLst>
        </pc:spChg>
      </pc:sldChg>
      <pc:sldChg chg="modSp mod">
        <pc:chgData name="Nicole Afek (CELA)" userId="eeae86a6-9950-4b81-99ce-a766259722a0" providerId="ADAL" clId="{4932EF85-D24C-4E97-A4E9-283775C7DEC6}" dt="2019-11-11T22:31:32.867" v="178" actId="20577"/>
        <pc:sldMkLst>
          <pc:docMk/>
          <pc:sldMk cId="165809755" sldId="286"/>
        </pc:sldMkLst>
        <pc:spChg chg="mod">
          <ac:chgData name="Nicole Afek (CELA)" userId="eeae86a6-9950-4b81-99ce-a766259722a0" providerId="ADAL" clId="{4932EF85-D24C-4E97-A4E9-283775C7DEC6}" dt="2019-11-11T22:31:32.867" v="178" actId="20577"/>
          <ac:spMkLst>
            <pc:docMk/>
            <pc:sldMk cId="165809755" sldId="286"/>
            <ac:spMk id="2" creationId="{3C53D9AC-721C-4455-887B-010535EF9C36}"/>
          </ac:spMkLst>
        </pc:spChg>
        <pc:spChg chg="mod">
          <ac:chgData name="Nicole Afek (CELA)" userId="eeae86a6-9950-4b81-99ce-a766259722a0" providerId="ADAL" clId="{4932EF85-D24C-4E97-A4E9-283775C7DEC6}" dt="2019-11-11T22:30:49.557" v="165" actId="20577"/>
          <ac:spMkLst>
            <pc:docMk/>
            <pc:sldMk cId="165809755" sldId="286"/>
            <ac:spMk id="4" creationId="{FE77E6EB-2BDE-4B65-8C5D-6BE57CF5B52C}"/>
          </ac:spMkLst>
        </pc:spChg>
        <pc:spChg chg="mod">
          <ac:chgData name="Nicole Afek (CELA)" userId="eeae86a6-9950-4b81-99ce-a766259722a0" providerId="ADAL" clId="{4932EF85-D24C-4E97-A4E9-283775C7DEC6}" dt="2019-11-11T22:30:28.292" v="163"/>
          <ac:spMkLst>
            <pc:docMk/>
            <pc:sldMk cId="165809755" sldId="286"/>
            <ac:spMk id="12" creationId="{896D6015-0CE5-4068-8342-BBF7F315F99A}"/>
          </ac:spMkLst>
        </pc:spChg>
      </pc:sldChg>
      <pc:sldChg chg="modSp mod">
        <pc:chgData name="Nicole Afek (CELA)" userId="eeae86a6-9950-4b81-99ce-a766259722a0" providerId="ADAL" clId="{4932EF85-D24C-4E97-A4E9-283775C7DEC6}" dt="2019-11-11T22:33:33.654" v="226" actId="20577"/>
        <pc:sldMkLst>
          <pc:docMk/>
          <pc:sldMk cId="2548425464" sldId="287"/>
        </pc:sldMkLst>
        <pc:spChg chg="mod">
          <ac:chgData name="Nicole Afek (CELA)" userId="eeae86a6-9950-4b81-99ce-a766259722a0" providerId="ADAL" clId="{4932EF85-D24C-4E97-A4E9-283775C7DEC6}" dt="2019-11-11T22:33:33.654" v="226" actId="20577"/>
          <ac:spMkLst>
            <pc:docMk/>
            <pc:sldMk cId="2548425464" sldId="287"/>
            <ac:spMk id="23" creationId="{00000000-0000-0000-0000-000000000000}"/>
          </ac:spMkLst>
        </pc:spChg>
      </pc:sldChg>
      <pc:sldChg chg="modSp mod">
        <pc:chgData name="Nicole Afek (CELA)" userId="eeae86a6-9950-4b81-99ce-a766259722a0" providerId="ADAL" clId="{4932EF85-D24C-4E97-A4E9-283775C7DEC6}" dt="2019-11-11T22:25:00.274" v="33" actId="20577"/>
        <pc:sldMkLst>
          <pc:docMk/>
          <pc:sldMk cId="381885389" sldId="288"/>
        </pc:sldMkLst>
        <pc:spChg chg="mod">
          <ac:chgData name="Nicole Afek (CELA)" userId="eeae86a6-9950-4b81-99ce-a766259722a0" providerId="ADAL" clId="{4932EF85-D24C-4E97-A4E9-283775C7DEC6}" dt="2019-11-11T22:25:00.274" v="33" actId="20577"/>
          <ac:spMkLst>
            <pc:docMk/>
            <pc:sldMk cId="381885389" sldId="288"/>
            <ac:spMk id="4" creationId="{00000000-0000-0000-0000-000000000000}"/>
          </ac:spMkLst>
        </pc:spChg>
      </pc:sldChg>
      <pc:sldChg chg="modSp del mod">
        <pc:chgData name="Nicole Afek (CELA)" userId="eeae86a6-9950-4b81-99ce-a766259722a0" providerId="ADAL" clId="{4932EF85-D24C-4E97-A4E9-283775C7DEC6}" dt="2019-11-11T22:35:06.313" v="242" actId="47"/>
        <pc:sldMkLst>
          <pc:docMk/>
          <pc:sldMk cId="2841601592" sldId="293"/>
        </pc:sldMkLst>
        <pc:spChg chg="mod">
          <ac:chgData name="Nicole Afek (CELA)" userId="eeae86a6-9950-4b81-99ce-a766259722a0" providerId="ADAL" clId="{4932EF85-D24C-4E97-A4E9-283775C7DEC6}" dt="2019-11-11T22:34:29.963" v="235"/>
          <ac:spMkLst>
            <pc:docMk/>
            <pc:sldMk cId="2841601592" sldId="293"/>
            <ac:spMk id="25" creationId="{AC58CD26-16DC-4D64-A72D-ED2E3718CB5E}"/>
          </ac:spMkLst>
        </pc:spChg>
        <pc:spChg chg="mod">
          <ac:chgData name="Nicole Afek (CELA)" userId="eeae86a6-9950-4b81-99ce-a766259722a0" providerId="ADAL" clId="{4932EF85-D24C-4E97-A4E9-283775C7DEC6}" dt="2019-11-11T22:34:54.288" v="241"/>
          <ac:spMkLst>
            <pc:docMk/>
            <pc:sldMk cId="2841601592" sldId="293"/>
            <ac:spMk id="31" creationId="{D7AB850E-CFE7-4739-A02A-D5B10648C35B}"/>
          </ac:spMkLst>
        </pc:spChg>
      </pc:sldChg>
      <pc:sldChg chg="del">
        <pc:chgData name="Nicole Afek (CELA)" userId="eeae86a6-9950-4b81-99ce-a766259722a0" providerId="ADAL" clId="{4932EF85-D24C-4E97-A4E9-283775C7DEC6}" dt="2019-11-11T22:35:06.313" v="242" actId="47"/>
        <pc:sldMkLst>
          <pc:docMk/>
          <pc:sldMk cId="1878510680" sldId="295"/>
        </pc:sldMkLst>
      </pc:sldChg>
      <pc:sldChg chg="modSp mod">
        <pc:chgData name="Nicole Afek (CELA)" userId="eeae86a6-9950-4b81-99ce-a766259722a0" providerId="ADAL" clId="{4932EF85-D24C-4E97-A4E9-283775C7DEC6}" dt="2019-11-11T22:29:54.824" v="159" actId="20577"/>
        <pc:sldMkLst>
          <pc:docMk/>
          <pc:sldMk cId="2675977206" sldId="296"/>
        </pc:sldMkLst>
        <pc:spChg chg="mod">
          <ac:chgData name="Nicole Afek (CELA)" userId="eeae86a6-9950-4b81-99ce-a766259722a0" providerId="ADAL" clId="{4932EF85-D24C-4E97-A4E9-283775C7DEC6}" dt="2019-11-11T22:28:53.524" v="136" actId="20577"/>
          <ac:spMkLst>
            <pc:docMk/>
            <pc:sldMk cId="2675977206" sldId="296"/>
            <ac:spMk id="8" creationId="{8E79EF03-243F-4427-A005-5393E16E0090}"/>
          </ac:spMkLst>
        </pc:spChg>
        <pc:spChg chg="mod">
          <ac:chgData name="Nicole Afek (CELA)" userId="eeae86a6-9950-4b81-99ce-a766259722a0" providerId="ADAL" clId="{4932EF85-D24C-4E97-A4E9-283775C7DEC6}" dt="2019-11-11T22:29:54.824" v="159" actId="20577"/>
          <ac:spMkLst>
            <pc:docMk/>
            <pc:sldMk cId="2675977206" sldId="296"/>
            <ac:spMk id="24" creationId="{1CB9FCE8-2519-4D9B-87F0-974ED31CD9DA}"/>
          </ac:spMkLst>
        </pc:spChg>
        <pc:spChg chg="mod">
          <ac:chgData name="Nicole Afek (CELA)" userId="eeae86a6-9950-4b81-99ce-a766259722a0" providerId="ADAL" clId="{4932EF85-D24C-4E97-A4E9-283775C7DEC6}" dt="2019-11-11T22:28:08.643" v="105"/>
          <ac:spMkLst>
            <pc:docMk/>
            <pc:sldMk cId="2675977206" sldId="296"/>
            <ac:spMk id="25" creationId="{AC58CD26-16DC-4D64-A72D-ED2E3718CB5E}"/>
          </ac:spMkLst>
        </pc:spChg>
        <pc:spChg chg="mod">
          <ac:chgData name="Nicole Afek (CELA)" userId="eeae86a6-9950-4b81-99ce-a766259722a0" providerId="ADAL" clId="{4932EF85-D24C-4E97-A4E9-283775C7DEC6}" dt="2019-11-11T22:29:33.662" v="142"/>
          <ac:spMkLst>
            <pc:docMk/>
            <pc:sldMk cId="2675977206" sldId="296"/>
            <ac:spMk id="26" creationId="{DA815385-73D9-4C89-99CB-9040A62C412F}"/>
          </ac:spMkLst>
        </pc:spChg>
        <pc:spChg chg="mod">
          <ac:chgData name="Nicole Afek (CELA)" userId="eeae86a6-9950-4b81-99ce-a766259722a0" providerId="ADAL" clId="{4932EF85-D24C-4E97-A4E9-283775C7DEC6}" dt="2019-11-11T22:28:23.065" v="113"/>
          <ac:spMkLst>
            <pc:docMk/>
            <pc:sldMk cId="2675977206" sldId="296"/>
            <ac:spMk id="31" creationId="{D7AB850E-CFE7-4739-A02A-D5B10648C35B}"/>
          </ac:spMkLst>
        </pc:spChg>
        <pc:spChg chg="mod">
          <ac:chgData name="Nicole Afek (CELA)" userId="eeae86a6-9950-4b81-99ce-a766259722a0" providerId="ADAL" clId="{4932EF85-D24C-4E97-A4E9-283775C7DEC6}" dt="2019-11-11T22:29:18.427" v="139"/>
          <ac:spMkLst>
            <pc:docMk/>
            <pc:sldMk cId="2675977206" sldId="296"/>
            <ac:spMk id="35" creationId="{96CED18A-6A82-4F6F-AB09-421515BF74CC}"/>
          </ac:spMkLst>
        </pc:spChg>
      </pc:sldChg>
    </pc:docChg>
  </pc:docChgLst>
  <pc:docChgLst>
    <pc:chgData name="Lindsie Rowe" userId="e7709e32-b8c3-48df-9f7e-106184e977d6" providerId="ADAL" clId="{C2FB5E51-129E-4BA7-85FD-0E737B0DD246}"/>
    <pc:docChg chg="modSld">
      <pc:chgData name="Lindsie Rowe" userId="e7709e32-b8c3-48df-9f7e-106184e977d6" providerId="ADAL" clId="{C2FB5E51-129E-4BA7-85FD-0E737B0DD246}" dt="2019-08-28T17:47:53.348" v="0"/>
      <pc:docMkLst>
        <pc:docMk/>
      </pc:docMkLst>
      <pc:sldChg chg="modCm">
        <pc:chgData name="Lindsie Rowe" userId="e7709e32-b8c3-48df-9f7e-106184e977d6" providerId="ADAL" clId="{C2FB5E51-129E-4BA7-85FD-0E737B0DD246}" dt="2019-08-28T17:47:53.348" v="0"/>
        <pc:sldMkLst>
          <pc:docMk/>
          <pc:sldMk cId="381885389" sldId="288"/>
        </pc:sldMkLst>
      </pc:sldChg>
    </pc:docChg>
  </pc:docChgLst>
  <pc:docChgLst>
    <pc:chgData name="Elizabeth Ramaya" userId="S::erama@microsoft.com::70e8bc11-4727-4038-b15b-99def7f19049" providerId="AD" clId="Web-{5ED18502-8C29-408F-938A-40227A643039}"/>
    <pc:docChg chg="delSld">
      <pc:chgData name="Elizabeth Ramaya" userId="S::erama@microsoft.com::70e8bc11-4727-4038-b15b-99def7f19049" providerId="AD" clId="Web-{5ED18502-8C29-408F-938A-40227A643039}" dt="2019-08-28T22:18:02.353" v="5"/>
      <pc:docMkLst>
        <pc:docMk/>
      </pc:docMkLst>
      <pc:sldChg chg="delCm">
        <pc:chgData name="Elizabeth Ramaya" userId="S::erama@microsoft.com::70e8bc11-4727-4038-b15b-99def7f19049" providerId="AD" clId="Web-{5ED18502-8C29-408F-938A-40227A643039}" dt="2019-08-28T22:17:34.869" v="2"/>
        <pc:sldMkLst>
          <pc:docMk/>
          <pc:sldMk cId="2272660427" sldId="262"/>
        </pc:sldMkLst>
      </pc:sldChg>
      <pc:sldChg chg="delCm">
        <pc:chgData name="Elizabeth Ramaya" userId="S::erama@microsoft.com::70e8bc11-4727-4038-b15b-99def7f19049" providerId="AD" clId="Web-{5ED18502-8C29-408F-938A-40227A643039}" dt="2019-08-28T22:17:44.072" v="3"/>
        <pc:sldMkLst>
          <pc:docMk/>
          <pc:sldMk cId="165809755" sldId="286"/>
        </pc:sldMkLst>
      </pc:sldChg>
      <pc:sldChg chg="delCm">
        <pc:chgData name="Elizabeth Ramaya" userId="S::erama@microsoft.com::70e8bc11-4727-4038-b15b-99def7f19049" providerId="AD" clId="Web-{5ED18502-8C29-408F-938A-40227A643039}" dt="2019-08-28T22:17:50.228" v="4"/>
        <pc:sldMkLst>
          <pc:docMk/>
          <pc:sldMk cId="2548425464" sldId="287"/>
        </pc:sldMkLst>
      </pc:sldChg>
      <pc:sldChg chg="delCm">
        <pc:chgData name="Elizabeth Ramaya" userId="S::erama@microsoft.com::70e8bc11-4727-4038-b15b-99def7f19049" providerId="AD" clId="Web-{5ED18502-8C29-408F-938A-40227A643039}" dt="2019-08-28T22:17:27.744" v="1"/>
        <pc:sldMkLst>
          <pc:docMk/>
          <pc:sldMk cId="381885389" sldId="288"/>
        </pc:sldMkLst>
      </pc:sldChg>
      <pc:sldChg chg="del">
        <pc:chgData name="Elizabeth Ramaya" userId="S::erama@microsoft.com::70e8bc11-4727-4038-b15b-99def7f19049" providerId="AD" clId="Web-{5ED18502-8C29-408F-938A-40227A643039}" dt="2019-08-28T22:18:02.353" v="5"/>
        <pc:sldMkLst>
          <pc:docMk/>
          <pc:sldMk cId="1910940742" sldId="294"/>
        </pc:sldMkLst>
      </pc:sldChg>
      <pc:sldChg chg="delCm">
        <pc:chgData name="Elizabeth Ramaya" userId="S::erama@microsoft.com::70e8bc11-4727-4038-b15b-99def7f19049" providerId="AD" clId="Web-{5ED18502-8C29-408F-938A-40227A643039}" dt="2019-08-28T22:17:18.697" v="0"/>
        <pc:sldMkLst>
          <pc:docMk/>
          <pc:sldMk cId="2675977206" sldId="296"/>
        </pc:sldMkLst>
      </pc:sldChg>
    </pc:docChg>
  </pc:docChgLst>
  <pc:docChgLst>
    <pc:chgData name="Kim Doucette (Blue Rooster)" userId="S::v-kidouc@microsoft.com::7dc7a435-2355-497a-811e-a3770aaa07c2" providerId="AD" clId="Web-{018F118D-67B9-4763-9E48-B0F29BC327A0}"/>
    <pc:docChg chg="modSld">
      <pc:chgData name="Kim Doucette (Blue Rooster)" userId="S::v-kidouc@microsoft.com::7dc7a435-2355-497a-811e-a3770aaa07c2" providerId="AD" clId="Web-{018F118D-67B9-4763-9E48-B0F29BC327A0}" dt="2019-08-15T00:00:44.391" v="3" actId="20577"/>
      <pc:docMkLst>
        <pc:docMk/>
      </pc:docMkLst>
      <pc:sldChg chg="modSp">
        <pc:chgData name="Kim Doucette (Blue Rooster)" userId="S::v-kidouc@microsoft.com::7dc7a435-2355-497a-811e-a3770aaa07c2" providerId="AD" clId="Web-{018F118D-67B9-4763-9E48-B0F29BC327A0}" dt="2019-08-15T00:00:44.391" v="3" actId="20577"/>
        <pc:sldMkLst>
          <pc:docMk/>
          <pc:sldMk cId="381885389" sldId="288"/>
        </pc:sldMkLst>
        <pc:spChg chg="mod">
          <ac:chgData name="Kim Doucette (Blue Rooster)" userId="S::v-kidouc@microsoft.com::7dc7a435-2355-497a-811e-a3770aaa07c2" providerId="AD" clId="Web-{018F118D-67B9-4763-9E48-B0F29BC327A0}" dt="2019-08-15T00:00:44.391" v="3" actId="20577"/>
          <ac:spMkLst>
            <pc:docMk/>
            <pc:sldMk cId="381885389" sldId="288"/>
            <ac:spMk id="32" creationId="{8A2DD6D2-ACB5-4259-9F31-4FAA1BB6CF3D}"/>
          </ac:spMkLst>
        </pc:spChg>
      </pc:sldChg>
    </pc:docChg>
  </pc:docChgLst>
  <pc:docChgLst>
    <pc:chgData name="Suzanne Ross (JeffreyM Consulting LLC)" userId="S::v-suzros@microsoft.com::52dc7a62-b841-497d-b56e-44d3ff843da0" providerId="AD" clId="Web-{EDC3DF98-3667-4D3B-8DE4-41A6E75F30D6}"/>
    <pc:docChg chg="modSld">
      <pc:chgData name="Suzanne Ross (JeffreyM Consulting LLC)" userId="S::v-suzros@microsoft.com::52dc7a62-b841-497d-b56e-44d3ff843da0" providerId="AD" clId="Web-{EDC3DF98-3667-4D3B-8DE4-41A6E75F30D6}" dt="2019-07-31T05:17:31.763" v="76" actId="20577"/>
      <pc:docMkLst>
        <pc:docMk/>
      </pc:docMkLst>
      <pc:sldChg chg="modSp">
        <pc:chgData name="Suzanne Ross (JeffreyM Consulting LLC)" userId="S::v-suzros@microsoft.com::52dc7a62-b841-497d-b56e-44d3ff843da0" providerId="AD" clId="Web-{EDC3DF98-3667-4D3B-8DE4-41A6E75F30D6}" dt="2019-07-31T05:17:31.763" v="75" actId="20577"/>
        <pc:sldMkLst>
          <pc:docMk/>
          <pc:sldMk cId="381885389" sldId="288"/>
        </pc:sldMkLst>
        <pc:spChg chg="mod">
          <ac:chgData name="Suzanne Ross (JeffreyM Consulting LLC)" userId="S::v-suzros@microsoft.com::52dc7a62-b841-497d-b56e-44d3ff843da0" providerId="AD" clId="Web-{EDC3DF98-3667-4D3B-8DE4-41A6E75F30D6}" dt="2019-07-31T05:17:31.763" v="75" actId="20577"/>
          <ac:spMkLst>
            <pc:docMk/>
            <pc:sldMk cId="381885389" sldId="288"/>
            <ac:spMk id="4"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9AA5D7-FF7B-4538-8FE4-65E1570E459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1EB9FE9F-9316-4099-B674-1EF01DCD49D5}"/>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B733FAB-89A5-4506-92AA-172A4D255356}" type="datetimeFigureOut">
              <a:rPr lang="en-US" smtClean="0"/>
              <a:t>11/11/2019</a:t>
            </a:fld>
            <a:endParaRPr lang="en-US"/>
          </a:p>
        </p:txBody>
      </p:sp>
      <p:sp>
        <p:nvSpPr>
          <p:cNvPr id="4" name="Footer Placeholder 3">
            <a:extLst>
              <a:ext uri="{FF2B5EF4-FFF2-40B4-BE49-F238E27FC236}">
                <a16:creationId xmlns:a16="http://schemas.microsoft.com/office/drawing/2014/main" id="{ABE39C0A-9BF3-44CD-B3CE-B2931219D315}"/>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E480B8-5890-41C1-9C51-A1DDFED7120B}"/>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30A9C83-282A-4288-BB50-B8657D03A768}" type="slidenum">
              <a:rPr lang="en-US" smtClean="0"/>
              <a:t>‹#›</a:t>
            </a:fld>
            <a:endParaRPr lang="en-US"/>
          </a:p>
        </p:txBody>
      </p:sp>
    </p:spTree>
    <p:extLst>
      <p:ext uri="{BB962C8B-B14F-4D97-AF65-F5344CB8AC3E}">
        <p14:creationId xmlns:p14="http://schemas.microsoft.com/office/powerpoint/2010/main" val="1537139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8AA8B47B-ED0B-4CD4-AEAC-BDB25FD291F8}" type="datetimeFigureOut">
              <a:rPr lang="en-US" smtClean="0"/>
              <a:t>11/11/2019</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3C602A6-F98D-4852-A8AE-B98A87749435}" type="slidenum">
              <a:rPr lang="en-US" smtClean="0"/>
              <a:t>‹#›</a:t>
            </a:fld>
            <a:endParaRPr lang="en-US"/>
          </a:p>
        </p:txBody>
      </p:sp>
    </p:spTree>
    <p:extLst>
      <p:ext uri="{BB962C8B-B14F-4D97-AF65-F5344CB8AC3E}">
        <p14:creationId xmlns:p14="http://schemas.microsoft.com/office/powerpoint/2010/main" val="1563181552"/>
      </p:ext>
    </p:extLst>
  </p:cSld>
  <p:clrMap bg1="lt1" tx1="dk1" bg2="lt2" tx2="dk2" accent1="accent1" accent2="accent2" accent3="accent3" accent4="accent4" accent5="accent5" accent6="accent6" hlink="hlink" folHlink="folHlink"/>
  <p:notesStyle>
    <a:lvl1pPr marL="0" algn="l" defTabSz="939666" rtl="0" eaLnBrk="1" latinLnBrk="0" hangingPunct="1">
      <a:defRPr sz="1400" kern="1200">
        <a:solidFill>
          <a:schemeClr val="tx1"/>
        </a:solidFill>
        <a:latin typeface="+mn-lt"/>
        <a:ea typeface="+mn-ea"/>
        <a:cs typeface="+mn-cs"/>
      </a:defRPr>
    </a:lvl1pPr>
    <a:lvl2pPr marL="469832" algn="l" defTabSz="939666" rtl="0" eaLnBrk="1" latinLnBrk="0" hangingPunct="1">
      <a:defRPr sz="1400" kern="1200">
        <a:solidFill>
          <a:schemeClr val="tx1"/>
        </a:solidFill>
        <a:latin typeface="+mn-lt"/>
        <a:ea typeface="+mn-ea"/>
        <a:cs typeface="+mn-cs"/>
      </a:defRPr>
    </a:lvl2pPr>
    <a:lvl3pPr marL="939666" algn="l" defTabSz="939666" rtl="0" eaLnBrk="1" latinLnBrk="0" hangingPunct="1">
      <a:defRPr sz="1400" kern="1200">
        <a:solidFill>
          <a:schemeClr val="tx1"/>
        </a:solidFill>
        <a:latin typeface="+mn-lt"/>
        <a:ea typeface="+mn-ea"/>
        <a:cs typeface="+mn-cs"/>
      </a:defRPr>
    </a:lvl3pPr>
    <a:lvl4pPr marL="1409498" algn="l" defTabSz="939666" rtl="0" eaLnBrk="1" latinLnBrk="0" hangingPunct="1">
      <a:defRPr sz="1400" kern="1200">
        <a:solidFill>
          <a:schemeClr val="tx1"/>
        </a:solidFill>
        <a:latin typeface="+mn-lt"/>
        <a:ea typeface="+mn-ea"/>
        <a:cs typeface="+mn-cs"/>
      </a:defRPr>
    </a:lvl4pPr>
    <a:lvl5pPr marL="1879330" algn="l" defTabSz="939666" rtl="0" eaLnBrk="1" latinLnBrk="0" hangingPunct="1">
      <a:defRPr sz="1400" kern="1200">
        <a:solidFill>
          <a:schemeClr val="tx1"/>
        </a:solidFill>
        <a:latin typeface="+mn-lt"/>
        <a:ea typeface="+mn-ea"/>
        <a:cs typeface="+mn-cs"/>
      </a:defRPr>
    </a:lvl5pPr>
    <a:lvl6pPr marL="2349164" algn="l" defTabSz="939666" rtl="0" eaLnBrk="1" latinLnBrk="0" hangingPunct="1">
      <a:defRPr sz="1400" kern="1200">
        <a:solidFill>
          <a:schemeClr val="tx1"/>
        </a:solidFill>
        <a:latin typeface="+mn-lt"/>
        <a:ea typeface="+mn-ea"/>
        <a:cs typeface="+mn-cs"/>
      </a:defRPr>
    </a:lvl6pPr>
    <a:lvl7pPr marL="2818996" algn="l" defTabSz="939666" rtl="0" eaLnBrk="1" latinLnBrk="0" hangingPunct="1">
      <a:defRPr sz="1400" kern="1200">
        <a:solidFill>
          <a:schemeClr val="tx1"/>
        </a:solidFill>
        <a:latin typeface="+mn-lt"/>
        <a:ea typeface="+mn-ea"/>
        <a:cs typeface="+mn-cs"/>
      </a:defRPr>
    </a:lvl7pPr>
    <a:lvl8pPr marL="3288829" algn="l" defTabSz="939666" rtl="0" eaLnBrk="1" latinLnBrk="0" hangingPunct="1">
      <a:defRPr sz="1400" kern="1200">
        <a:solidFill>
          <a:schemeClr val="tx1"/>
        </a:solidFill>
        <a:latin typeface="+mn-lt"/>
        <a:ea typeface="+mn-ea"/>
        <a:cs typeface="+mn-cs"/>
      </a:defRPr>
    </a:lvl8pPr>
    <a:lvl9pPr marL="3758662" algn="l" defTabSz="93966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93938" y="1162050"/>
            <a:ext cx="24225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31774">
              <a:defRPr/>
            </a:pPr>
            <a:fld id="{397DFC2A-A0A7-4AA5-99D7-38ECC4F7B5FA}" type="slidenum">
              <a:rPr lang="en-US" sz="1800" kern="0">
                <a:solidFill>
                  <a:sysClr val="windowText" lastClr="000000"/>
                </a:solidFill>
              </a:rPr>
              <a:pPr defTabSz="931774">
                <a:defRPr/>
              </a:pPr>
              <a:t>1</a:t>
            </a:fld>
            <a:endParaRPr lang="en-US" sz="1800" kern="0">
              <a:solidFill>
                <a:sysClr val="windowText" lastClr="000000"/>
              </a:solidFill>
            </a:endParaRPr>
          </a:p>
        </p:txBody>
      </p:sp>
    </p:spTree>
    <p:extLst>
      <p:ext uri="{BB962C8B-B14F-4D97-AF65-F5344CB8AC3E}">
        <p14:creationId xmlns:p14="http://schemas.microsoft.com/office/powerpoint/2010/main" val="323759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93938" y="1162050"/>
            <a:ext cx="24225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C602A6-F98D-4852-A8AE-B98A87749435}" type="slidenum">
              <a:rPr lang="en-US" smtClean="0"/>
              <a:t>2</a:t>
            </a:fld>
            <a:endParaRPr lang="en-US"/>
          </a:p>
        </p:txBody>
      </p:sp>
    </p:spTree>
    <p:extLst>
      <p:ext uri="{BB962C8B-B14F-4D97-AF65-F5344CB8AC3E}">
        <p14:creationId xmlns:p14="http://schemas.microsoft.com/office/powerpoint/2010/main" val="4072127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93938" y="1162050"/>
            <a:ext cx="24225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C602A6-F98D-4852-A8AE-B98A87749435}" type="slidenum">
              <a:rPr lang="en-US" smtClean="0"/>
              <a:t>3</a:t>
            </a:fld>
            <a:endParaRPr lang="en-US"/>
          </a:p>
        </p:txBody>
      </p:sp>
    </p:spTree>
    <p:extLst>
      <p:ext uri="{BB962C8B-B14F-4D97-AF65-F5344CB8AC3E}">
        <p14:creationId xmlns:p14="http://schemas.microsoft.com/office/powerpoint/2010/main" val="14615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77240" y="794087"/>
            <a:ext cx="6736080" cy="731982"/>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517107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434331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1579799"/>
      </p:ext>
    </p:extLst>
  </p:cSld>
  <p:clrMap bg1="lt1" tx1="dk1" bg2="lt2" tx2="dk2" accent1="accent1" accent2="accent2" accent3="accent3" accent4="accent4" accent5="accent5" accent6="accent6" hlink="hlink" folHlink="folHlink"/>
  <p:sldLayoutIdLst>
    <p:sldLayoutId id="2147483665" r:id="rId1"/>
    <p:sldLayoutId id="2147483684" r:id="rId2"/>
  </p:sldLayoutIdLst>
  <p:transition>
    <p:fade/>
  </p:transition>
  <p:txStyles>
    <p:titleStyle>
      <a:lvl1pPr algn="l" defTabSz="939641" rtl="0" eaLnBrk="1" latinLnBrk="0" hangingPunct="1">
        <a:lnSpc>
          <a:spcPct val="90000"/>
        </a:lnSpc>
        <a:spcBef>
          <a:spcPct val="0"/>
        </a:spcBef>
        <a:buNone/>
        <a:defRPr lang="en-US" sz="4600" b="0" kern="1200" cap="none" spc="-103" baseline="0" dirty="0" smtClean="0">
          <a:ln w="3175">
            <a:noFill/>
          </a:ln>
          <a:gradFill>
            <a:gsLst>
              <a:gs pos="1250">
                <a:schemeClr val="accent1"/>
              </a:gs>
              <a:gs pos="100000">
                <a:schemeClr val="accent1"/>
              </a:gs>
            </a:gsLst>
            <a:lin ang="5400000" scaled="0"/>
          </a:gradFill>
          <a:effectLst/>
          <a:latin typeface="+mj-lt"/>
          <a:ea typeface="+mn-ea"/>
          <a:cs typeface="Segoe UI" pitchFamily="34" charset="0"/>
        </a:defRPr>
      </a:lvl1pPr>
    </p:titleStyle>
    <p:bodyStyle>
      <a:lvl1pPr marL="345436" marR="0" indent="-345436" algn="l" defTabSz="939641" rtl="0" eaLnBrk="1" fontAlgn="auto" latinLnBrk="0" hangingPunct="1">
        <a:lnSpc>
          <a:spcPct val="90000"/>
        </a:lnSpc>
        <a:spcBef>
          <a:spcPct val="20000"/>
        </a:spcBef>
        <a:spcAft>
          <a:spcPts val="0"/>
        </a:spcAft>
        <a:buClrTx/>
        <a:buSzPct val="90000"/>
        <a:buFont typeface="Arial" pitchFamily="34" charset="0"/>
        <a:buChar char="•"/>
        <a:tabLst/>
        <a:defRPr sz="3200" kern="1200" spc="0" baseline="0">
          <a:gradFill>
            <a:gsLst>
              <a:gs pos="1250">
                <a:schemeClr val="tx1"/>
              </a:gs>
              <a:gs pos="100000">
                <a:schemeClr val="tx1"/>
              </a:gs>
            </a:gsLst>
            <a:lin ang="5400000" scaled="0"/>
          </a:gradFill>
          <a:latin typeface="+mj-lt"/>
          <a:ea typeface="+mn-ea"/>
          <a:cs typeface="+mn-cs"/>
        </a:defRPr>
      </a:lvl1pPr>
      <a:lvl2pPr marL="588521" marR="0" indent="-243084" algn="l" defTabSz="939641"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2pPr>
      <a:lvl3pPr marL="806018" marR="0" indent="-230292" algn="l" defTabSz="939641" rtl="0" eaLnBrk="1" fontAlgn="auto" latinLnBrk="0" hangingPunct="1">
        <a:lnSpc>
          <a:spcPct val="90000"/>
        </a:lnSpc>
        <a:spcBef>
          <a:spcPct val="20000"/>
        </a:spcBef>
        <a:spcAft>
          <a:spcPts val="0"/>
        </a:spcAft>
        <a:buClrTx/>
        <a:buSzPct val="90000"/>
        <a:buFont typeface="Arial" pitchFamily="34" charset="0"/>
        <a:buChar char="•"/>
        <a:tabLst/>
        <a:defRPr sz="1600" kern="1200" spc="0" baseline="0">
          <a:gradFill>
            <a:gsLst>
              <a:gs pos="1250">
                <a:schemeClr val="tx1"/>
              </a:gs>
              <a:gs pos="100000">
                <a:schemeClr val="tx1"/>
              </a:gs>
            </a:gsLst>
            <a:lin ang="5400000" scaled="0"/>
          </a:gradFill>
          <a:latin typeface="+mn-lt"/>
          <a:ea typeface="+mn-ea"/>
          <a:cs typeface="+mn-cs"/>
        </a:defRPr>
      </a:lvl3pPr>
      <a:lvl4pPr marL="1036309" marR="0" indent="-230292" algn="l" defTabSz="939641" rtl="0" eaLnBrk="1" fontAlgn="auto" latinLnBrk="0" hangingPunct="1">
        <a:lnSpc>
          <a:spcPct val="90000"/>
        </a:lnSpc>
        <a:spcBef>
          <a:spcPct val="20000"/>
        </a:spcBef>
        <a:spcAft>
          <a:spcPts val="0"/>
        </a:spcAft>
        <a:buClrTx/>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4pPr>
      <a:lvl5pPr marL="1266600" marR="0" indent="-230292" algn="l" defTabSz="939641" rtl="0" eaLnBrk="1" fontAlgn="auto" latinLnBrk="0" hangingPunct="1">
        <a:lnSpc>
          <a:spcPct val="90000"/>
        </a:lnSpc>
        <a:spcBef>
          <a:spcPct val="20000"/>
        </a:spcBef>
        <a:spcAft>
          <a:spcPts val="0"/>
        </a:spcAft>
        <a:buClrTx/>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5pPr>
      <a:lvl6pPr marL="2584013" indent="-234911" algn="l" defTabSz="939641"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053833" indent="-234911" algn="l" defTabSz="939641"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23655" indent="-234911" algn="l" defTabSz="939641"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993475" indent="-234911" algn="l" defTabSz="939641"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39641" rtl="0" eaLnBrk="1" latinLnBrk="0" hangingPunct="1">
        <a:defRPr sz="1800" kern="1200">
          <a:solidFill>
            <a:schemeClr val="tx1"/>
          </a:solidFill>
          <a:latin typeface="+mn-lt"/>
          <a:ea typeface="+mn-ea"/>
          <a:cs typeface="+mn-cs"/>
        </a:defRPr>
      </a:lvl1pPr>
      <a:lvl2pPr marL="469820" algn="l" defTabSz="939641" rtl="0" eaLnBrk="1" latinLnBrk="0" hangingPunct="1">
        <a:defRPr sz="1800" kern="1200">
          <a:solidFill>
            <a:schemeClr val="tx1"/>
          </a:solidFill>
          <a:latin typeface="+mn-lt"/>
          <a:ea typeface="+mn-ea"/>
          <a:cs typeface="+mn-cs"/>
        </a:defRPr>
      </a:lvl2pPr>
      <a:lvl3pPr marL="939641" algn="l" defTabSz="939641" rtl="0" eaLnBrk="1" latinLnBrk="0" hangingPunct="1">
        <a:defRPr sz="1800" kern="1200">
          <a:solidFill>
            <a:schemeClr val="tx1"/>
          </a:solidFill>
          <a:latin typeface="+mn-lt"/>
          <a:ea typeface="+mn-ea"/>
          <a:cs typeface="+mn-cs"/>
        </a:defRPr>
      </a:lvl3pPr>
      <a:lvl4pPr marL="1409461" algn="l" defTabSz="939641" rtl="0" eaLnBrk="1" latinLnBrk="0" hangingPunct="1">
        <a:defRPr sz="1800" kern="1200">
          <a:solidFill>
            <a:schemeClr val="tx1"/>
          </a:solidFill>
          <a:latin typeface="+mn-lt"/>
          <a:ea typeface="+mn-ea"/>
          <a:cs typeface="+mn-cs"/>
        </a:defRPr>
      </a:lvl4pPr>
      <a:lvl5pPr marL="1879282" algn="l" defTabSz="939641" rtl="0" eaLnBrk="1" latinLnBrk="0" hangingPunct="1">
        <a:defRPr sz="1800" kern="1200">
          <a:solidFill>
            <a:schemeClr val="tx1"/>
          </a:solidFill>
          <a:latin typeface="+mn-lt"/>
          <a:ea typeface="+mn-ea"/>
          <a:cs typeface="+mn-cs"/>
        </a:defRPr>
      </a:lvl5pPr>
      <a:lvl6pPr marL="2349103" algn="l" defTabSz="939641" rtl="0" eaLnBrk="1" latinLnBrk="0" hangingPunct="1">
        <a:defRPr sz="1800" kern="1200">
          <a:solidFill>
            <a:schemeClr val="tx1"/>
          </a:solidFill>
          <a:latin typeface="+mn-lt"/>
          <a:ea typeface="+mn-ea"/>
          <a:cs typeface="+mn-cs"/>
        </a:defRPr>
      </a:lvl6pPr>
      <a:lvl7pPr marL="2818922" algn="l" defTabSz="939641" rtl="0" eaLnBrk="1" latinLnBrk="0" hangingPunct="1">
        <a:defRPr sz="1800" kern="1200">
          <a:solidFill>
            <a:schemeClr val="tx1"/>
          </a:solidFill>
          <a:latin typeface="+mn-lt"/>
          <a:ea typeface="+mn-ea"/>
          <a:cs typeface="+mn-cs"/>
        </a:defRPr>
      </a:lvl7pPr>
      <a:lvl8pPr marL="3288742" algn="l" defTabSz="939641" rtl="0" eaLnBrk="1" latinLnBrk="0" hangingPunct="1">
        <a:defRPr sz="1800" kern="1200">
          <a:solidFill>
            <a:schemeClr val="tx1"/>
          </a:solidFill>
          <a:latin typeface="+mn-lt"/>
          <a:ea typeface="+mn-ea"/>
          <a:cs typeface="+mn-cs"/>
        </a:defRPr>
      </a:lvl8pPr>
      <a:lvl9pPr marL="3758564" algn="l" defTabSz="939641"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6" userDrawn="1">
          <p15:clr>
            <a:srgbClr val="5ACBF0"/>
          </p15:clr>
        </p15:guide>
        <p15:guide id="2" pos="173" userDrawn="1">
          <p15:clr>
            <a:srgbClr val="5ACBF0"/>
          </p15:clr>
        </p15:guide>
        <p15:guide id="3" pos="749" userDrawn="1">
          <p15:clr>
            <a:srgbClr val="5ACBF0"/>
          </p15:clr>
        </p15:guide>
        <p15:guide id="4" pos="1325" userDrawn="1">
          <p15:clr>
            <a:srgbClr val="5ACBF0"/>
          </p15:clr>
        </p15:guide>
        <p15:guide id="5" pos="1901" userDrawn="1">
          <p15:clr>
            <a:srgbClr val="5ACBF0"/>
          </p15:clr>
        </p15:guide>
        <p15:guide id="6" pos="2477" userDrawn="1">
          <p15:clr>
            <a:srgbClr val="5ACBF0"/>
          </p15:clr>
        </p15:guide>
        <p15:guide id="7" pos="3053" userDrawn="1">
          <p15:clr>
            <a:srgbClr val="5ACBF0"/>
          </p15:clr>
        </p15:guide>
        <p15:guide id="8" pos="3629" userDrawn="1">
          <p15:clr>
            <a:srgbClr val="5ACBF0"/>
          </p15:clr>
        </p15:guide>
        <p15:guide id="9" pos="4205" userDrawn="1">
          <p15:clr>
            <a:srgbClr val="5ACBF0"/>
          </p15:clr>
        </p15:guide>
        <p15:guide id="10" pos="4781" userDrawn="1">
          <p15:clr>
            <a:srgbClr val="5ACBF0"/>
          </p15:clr>
        </p15:guide>
        <p15:guide id="11" pos="5357" userDrawn="1">
          <p15:clr>
            <a:srgbClr val="5ACBF0"/>
          </p15:clr>
        </p15:guide>
        <p15:guide id="12" pos="5933" userDrawn="1">
          <p15:clr>
            <a:srgbClr val="5ACBF0"/>
          </p15:clr>
        </p15:guide>
        <p15:guide id="13" pos="6509" userDrawn="1">
          <p15:clr>
            <a:srgbClr val="5ACBF0"/>
          </p15:clr>
        </p15:guide>
        <p15:guide id="14" pos="7085" userDrawn="1">
          <p15:clr>
            <a:srgbClr val="5ACBF0"/>
          </p15:clr>
        </p15:guide>
        <p15:guide id="15" pos="7661" userDrawn="1">
          <p15:clr>
            <a:srgbClr val="5ACBF0"/>
          </p15:clr>
        </p15:guide>
        <p15:guide id="16" pos="288" userDrawn="1">
          <p15:clr>
            <a:srgbClr val="C35EA4"/>
          </p15:clr>
        </p15:guide>
        <p15:guide id="17" pos="7546" userDrawn="1">
          <p15:clr>
            <a:srgbClr val="C35EA4"/>
          </p15:clr>
        </p15:guide>
        <p15:guide id="18" orient="horz" pos="839" userDrawn="1">
          <p15:clr>
            <a:srgbClr val="5ACBF0"/>
          </p15:clr>
        </p15:guide>
        <p15:guide id="19" orient="horz" pos="1473" userDrawn="1">
          <p15:clr>
            <a:srgbClr val="5ACBF0"/>
          </p15:clr>
        </p15:guide>
        <p15:guide id="20" orient="horz" pos="2107" userDrawn="1">
          <p15:clr>
            <a:srgbClr val="5ACBF0"/>
          </p15:clr>
        </p15:guide>
        <p15:guide id="21" orient="horz" pos="2740" userDrawn="1">
          <p15:clr>
            <a:srgbClr val="5ACBF0"/>
          </p15:clr>
        </p15:guide>
        <p15:guide id="22" orient="horz" pos="3374" userDrawn="1">
          <p15:clr>
            <a:srgbClr val="5ACBF0"/>
          </p15:clr>
        </p15:guide>
        <p15:guide id="23" orient="horz" pos="4007" userDrawn="1">
          <p15:clr>
            <a:srgbClr val="5ACBF0"/>
          </p15:clr>
        </p15:guide>
        <p15:guide id="24" orient="horz" pos="4641" userDrawn="1">
          <p15:clr>
            <a:srgbClr val="5ACBF0"/>
          </p15:clr>
        </p15:guide>
        <p15:guide id="25" orient="horz" pos="332" userDrawn="1">
          <p15:clr>
            <a:srgbClr val="C35EA4"/>
          </p15:clr>
        </p15:guide>
        <p15:guide id="26" orient="horz" pos="4514" userDrawn="1">
          <p15:clr>
            <a:srgbClr val="C35E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jp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zure.microsoft.com/en-us/pricing/hybrid-benefit/"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www.microsoft.com/sql-server/sql-server-2008" TargetMode="External"/><Relationship Id="rId4" Type="http://schemas.openxmlformats.org/officeDocument/2006/relationships/hyperlink" Target="https://www.microsoft.com/cloud-platform/windows-server-2008"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microsoft.com/en-us/learn/azu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flipV="1">
            <a:off x="-1" y="3835732"/>
            <a:ext cx="7772401" cy="418957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81"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cxnSp>
        <p:nvCxnSpPr>
          <p:cNvPr id="7" name="Straight Connector 6">
            <a:extLst>
              <a:ext uri="{FF2B5EF4-FFF2-40B4-BE49-F238E27FC236}">
                <a16:creationId xmlns:a16="http://schemas.microsoft.com/office/drawing/2014/main" id="{87AAE7AB-2D92-4396-9F8B-363DE015B2D3}"/>
              </a:ext>
            </a:extLst>
          </p:cNvPr>
          <p:cNvCxnSpPr/>
          <p:nvPr/>
        </p:nvCxnSpPr>
        <p:spPr>
          <a:xfrm>
            <a:off x="-1" y="8025308"/>
            <a:ext cx="7772401" cy="0"/>
          </a:xfrm>
          <a:prstGeom prst="line">
            <a:avLst/>
          </a:prstGeom>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26" name="Picture 25" descr="A group of people standing in front of a building&#10;&#10;Description automatically generated">
            <a:extLst>
              <a:ext uri="{FF2B5EF4-FFF2-40B4-BE49-F238E27FC236}">
                <a16:creationId xmlns:a16="http://schemas.microsoft.com/office/drawing/2014/main" id="{03A2726D-46D0-4737-91C2-537C1A8E286D}"/>
              </a:ext>
            </a:extLst>
          </p:cNvPr>
          <p:cNvPicPr>
            <a:picLocks noChangeAspect="1"/>
          </p:cNvPicPr>
          <p:nvPr/>
        </p:nvPicPr>
        <p:blipFill rotWithShape="1">
          <a:blip r:embed="rId5">
            <a:extLst>
              <a:ext uri="{28A0092B-C50C-407E-A947-70E740481C1C}">
                <a14:useLocalDpi xmlns:a14="http://schemas.microsoft.com/office/drawing/2010/main" val="0"/>
              </a:ext>
            </a:extLst>
          </a:blip>
          <a:srcRect t="22764" r="8461" b="9473"/>
          <a:stretch/>
        </p:blipFill>
        <p:spPr>
          <a:xfrm>
            <a:off x="0" y="1"/>
            <a:ext cx="7772400" cy="3835732"/>
          </a:xfrm>
          <a:prstGeom prst="rect">
            <a:avLst/>
          </a:prstGeom>
        </p:spPr>
      </p:pic>
      <p:sp>
        <p:nvSpPr>
          <p:cNvPr id="5" name="Rectangle 4"/>
          <p:cNvSpPr/>
          <p:nvPr/>
        </p:nvSpPr>
        <p:spPr bwMode="auto">
          <a:xfrm>
            <a:off x="0" y="0"/>
            <a:ext cx="7772400" cy="3835734"/>
          </a:xfrm>
          <a:prstGeom prst="rect">
            <a:avLst/>
          </a:prstGeom>
          <a:gradFill flip="none" rotWithShape="1">
            <a:gsLst>
              <a:gs pos="0">
                <a:schemeClr val="tx1">
                  <a:lumMod val="50000"/>
                  <a:alpha val="55000"/>
                </a:schemeClr>
              </a:gs>
              <a:gs pos="53000">
                <a:schemeClr val="tx1">
                  <a:alpha val="0"/>
                </a:schemeClr>
              </a:gs>
            </a:gsLst>
            <a:lin ang="3300000" scaled="0"/>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81"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graphicFrame>
        <p:nvGraphicFramePr>
          <p:cNvPr id="2" name="Object 1" hidden="1"/>
          <p:cNvGraphicFramePr>
            <a:graphicFrameLocks noChangeAspect="1"/>
          </p:cNvGraphicFramePr>
          <p:nvPr>
            <p:custDataLst>
              <p:tags r:id="rId2"/>
            </p:custDataLst>
          </p:nvPr>
        </p:nvGraphicFramePr>
        <p:xfrm>
          <a:off x="582930" y="457202"/>
          <a:ext cx="152930" cy="158751"/>
        </p:xfrm>
        <a:graphic>
          <a:graphicData uri="http://schemas.openxmlformats.org/presentationml/2006/ole">
            <mc:AlternateContent xmlns:mc="http://schemas.openxmlformats.org/markup-compatibility/2006">
              <mc:Choice xmlns:v="urn:schemas-microsoft-com:vml" Requires="v">
                <p:oleObj spid="_x0000_s1026" name="think-cell Slide" r:id="rId6" imgW="270" imgH="270" progId="TCLayout.ActiveDocument.1">
                  <p:embed/>
                </p:oleObj>
              </mc:Choice>
              <mc:Fallback>
                <p:oleObj name="think-cell Slide" r:id="rId6" imgW="270" imgH="270" progId="TCLayout.ActiveDocument.1">
                  <p:embed/>
                  <p:pic>
                    <p:nvPicPr>
                      <p:cNvPr id="2" name="Object 1" hidden="1"/>
                      <p:cNvPicPr/>
                      <p:nvPr/>
                    </p:nvPicPr>
                    <p:blipFill>
                      <a:blip r:embed="rId7"/>
                      <a:stretch>
                        <a:fillRect/>
                      </a:stretch>
                    </p:blipFill>
                    <p:spPr>
                      <a:xfrm>
                        <a:off x="582930" y="457202"/>
                        <a:ext cx="152930" cy="158751"/>
                      </a:xfrm>
                      <a:prstGeom prst="rect">
                        <a:avLst/>
                      </a:prstGeom>
                    </p:spPr>
                  </p:pic>
                </p:oleObj>
              </mc:Fallback>
            </mc:AlternateContent>
          </a:graphicData>
        </a:graphic>
      </p:graphicFrame>
      <p:pic>
        <p:nvPicPr>
          <p:cNvPr id="6" name="Picture 5"/>
          <p:cNvPicPr>
            <a:picLocks noChangeAspect="1"/>
          </p:cNvPicPr>
          <p:nvPr/>
        </p:nvPicPr>
        <p:blipFill>
          <a:blip r:embed="rId8"/>
          <a:stretch>
            <a:fillRect/>
          </a:stretch>
        </p:blipFill>
        <p:spPr>
          <a:xfrm>
            <a:off x="462575" y="457200"/>
            <a:ext cx="1271686" cy="271066"/>
          </a:xfrm>
          <a:prstGeom prst="rect">
            <a:avLst/>
          </a:prstGeom>
        </p:spPr>
      </p:pic>
      <p:sp>
        <p:nvSpPr>
          <p:cNvPr id="4" name="Rectangle 3"/>
          <p:cNvSpPr/>
          <p:nvPr/>
        </p:nvSpPr>
        <p:spPr>
          <a:xfrm>
            <a:off x="462575" y="4828626"/>
            <a:ext cx="6852626" cy="2231380"/>
          </a:xfrm>
          <a:prstGeom prst="rect">
            <a:avLst/>
          </a:prstGeom>
        </p:spPr>
        <p:txBody>
          <a:bodyPr vert="horz" wrap="square" lIns="0" tIns="0" rIns="0" bIns="0" anchor="t">
            <a:spAutoFit/>
          </a:bodyPr>
          <a:lstStyle/>
          <a:p>
            <a:r>
              <a:rPr lang="en-US" sz="1400" dirty="0"/>
              <a:t>Extended support for Windows Server 2008/R2 is coming to an end in January 2020, which may expose nonprofit customers to security attacks or lack of compliance with industry regulations such as GDPR. </a:t>
            </a:r>
            <a:br>
              <a:rPr lang="en-US" sz="1400" dirty="0"/>
            </a:br>
            <a:endParaRPr lang="en-US" sz="1400" dirty="0">
              <a:cs typeface="Segoe UI"/>
            </a:endParaRPr>
          </a:p>
          <a:p>
            <a:r>
              <a:rPr lang="en-US" sz="1400" dirty="0"/>
              <a:t>For Partners, migration of on-premises workloads to Azure is the single biggest opportunity to modernize your legacy customers. There are more than 3 million current Windows 2008 licenses that need to be migrated.</a:t>
            </a:r>
            <a:endParaRPr lang="en-US" sz="1400" dirty="0">
              <a:cs typeface="Segoe UI"/>
            </a:endParaRPr>
          </a:p>
          <a:p>
            <a:pPr defTabSz="898654">
              <a:spcAft>
                <a:spcPts val="600"/>
              </a:spcAft>
              <a:buClr>
                <a:srgbClr val="EAEAEA"/>
              </a:buClr>
            </a:pPr>
            <a:endParaRPr lang="en-US" sz="1400" b="1" kern="0" dirty="0">
              <a:latin typeface="Segoe UI" pitchFamily="34" charset="0"/>
            </a:endParaRPr>
          </a:p>
          <a:p>
            <a:pPr defTabSz="898654">
              <a:spcAft>
                <a:spcPts val="600"/>
              </a:spcAft>
              <a:buClr>
                <a:srgbClr val="EAEAEA"/>
              </a:buClr>
            </a:pPr>
            <a:r>
              <a:rPr lang="en-US" sz="1400" b="1" kern="0" dirty="0">
                <a:latin typeface="Segoe UI" pitchFamily="34" charset="0"/>
              </a:rPr>
              <a:t>Use this guide to engage nonprofit customers in a conversation about moving to the latest Windows Server and Microsoft Azure technology.  </a:t>
            </a:r>
          </a:p>
        </p:txBody>
      </p:sp>
      <p:sp>
        <p:nvSpPr>
          <p:cNvPr id="111" name="Rectangle 110"/>
          <p:cNvSpPr/>
          <p:nvPr/>
        </p:nvSpPr>
        <p:spPr>
          <a:xfrm>
            <a:off x="5921536" y="8527414"/>
            <a:ext cx="1457634" cy="633052"/>
          </a:xfrm>
          <a:prstGeom prst="rect">
            <a:avLst/>
          </a:prstGeom>
        </p:spPr>
        <p:txBody>
          <a:bodyPr wrap="square" lIns="105723" tIns="52861" rIns="105723" bIns="52861" anchor="t">
            <a:spAutoFit/>
          </a:bodyPr>
          <a:lstStyle/>
          <a:p>
            <a:pPr algn="ctr" defTabSz="916361">
              <a:lnSpc>
                <a:spcPct val="90000"/>
              </a:lnSpc>
              <a:spcAft>
                <a:spcPts val="613"/>
              </a:spcAft>
            </a:pPr>
            <a:r>
              <a:rPr lang="en-US" sz="1400" b="1" kern="0">
                <a:latin typeface="Segoe UI" panose="020B0502040204020203" pitchFamily="34" charset="0"/>
                <a:cs typeface="Segoe UI" panose="020B0502040204020203" pitchFamily="34" charset="0"/>
              </a:rPr>
              <a:t>Answer </a:t>
            </a:r>
            <a:r>
              <a:rPr lang="en-US" sz="1200" kern="0"/>
              <a:t>frequently asked questions</a:t>
            </a:r>
          </a:p>
        </p:txBody>
      </p:sp>
      <p:sp>
        <p:nvSpPr>
          <p:cNvPr id="112" name="Rectangle 111"/>
          <p:cNvSpPr/>
          <p:nvPr/>
        </p:nvSpPr>
        <p:spPr>
          <a:xfrm>
            <a:off x="4061413" y="8527414"/>
            <a:ext cx="1515849" cy="799252"/>
          </a:xfrm>
          <a:prstGeom prst="rect">
            <a:avLst/>
          </a:prstGeom>
        </p:spPr>
        <p:txBody>
          <a:bodyPr wrap="square" lIns="105723" tIns="52861" rIns="105723" bIns="52861" anchor="t">
            <a:spAutoFit/>
          </a:bodyPr>
          <a:lstStyle/>
          <a:p>
            <a:pPr algn="ctr" defTabSz="916361">
              <a:lnSpc>
                <a:spcPct val="90000"/>
              </a:lnSpc>
              <a:spcAft>
                <a:spcPts val="613"/>
              </a:spcAft>
            </a:pPr>
            <a:r>
              <a:rPr lang="en-US" sz="1400" b="1" kern="0">
                <a:latin typeface="Segoe UI" panose="020B0502040204020203" pitchFamily="34" charset="0"/>
                <a:cs typeface="Segoe UI" panose="020B0502040204020203" pitchFamily="34" charset="0"/>
              </a:rPr>
              <a:t>Highlight </a:t>
            </a:r>
            <a:br>
              <a:rPr lang="en-US" sz="1400" b="1" kern="0">
                <a:latin typeface="Segoe UI" panose="020B0502040204020203" pitchFamily="34" charset="0"/>
                <a:cs typeface="Segoe UI" panose="020B0502040204020203" pitchFamily="34" charset="0"/>
              </a:rPr>
            </a:br>
            <a:r>
              <a:rPr lang="en-US" sz="1200" kern="0"/>
              <a:t>that customers have many options for EOS</a:t>
            </a:r>
            <a:endParaRPr lang="en-US" sz="1200" kern="0">
              <a:latin typeface="Segoe UI" panose="020B0502040204020203" pitchFamily="34" charset="0"/>
              <a:cs typeface="Segoe UI" panose="020B0502040204020203" pitchFamily="34" charset="0"/>
            </a:endParaRPr>
          </a:p>
        </p:txBody>
      </p:sp>
      <p:sp>
        <p:nvSpPr>
          <p:cNvPr id="113" name="Rectangle 112"/>
          <p:cNvSpPr/>
          <p:nvPr/>
        </p:nvSpPr>
        <p:spPr>
          <a:xfrm>
            <a:off x="225083" y="8527414"/>
            <a:ext cx="1864459" cy="1131650"/>
          </a:xfrm>
          <a:prstGeom prst="rect">
            <a:avLst/>
          </a:prstGeom>
        </p:spPr>
        <p:txBody>
          <a:bodyPr wrap="square" lIns="105723" tIns="52861" rIns="105723" bIns="52861" anchor="t">
            <a:spAutoFit/>
          </a:bodyPr>
          <a:lstStyle/>
          <a:p>
            <a:pPr algn="ctr" defTabSz="916361">
              <a:lnSpc>
                <a:spcPct val="90000"/>
              </a:lnSpc>
              <a:spcAft>
                <a:spcPts val="613"/>
              </a:spcAft>
            </a:pPr>
            <a:r>
              <a:rPr lang="en-US" sz="1400" b="1" kern="0">
                <a:latin typeface="Segoe UI" panose="020B0502040204020203" pitchFamily="34" charset="0"/>
                <a:cs typeface="Segoe UI" panose="020B0502040204020203" pitchFamily="34" charset="0"/>
              </a:rPr>
              <a:t>Understand</a:t>
            </a:r>
            <a:br>
              <a:rPr lang="en-US" sz="1400" b="1" kern="0">
                <a:latin typeface="Segoe UI" panose="020B0502040204020203" pitchFamily="34" charset="0"/>
                <a:cs typeface="Segoe UI" panose="020B0502040204020203" pitchFamily="34" charset="0"/>
              </a:rPr>
            </a:br>
            <a:r>
              <a:rPr lang="en-US" sz="1200" kern="0">
                <a:latin typeface="Segoe UI" panose="020B0502040204020203" pitchFamily="34" charset="0"/>
                <a:cs typeface="Segoe UI" panose="020B0502040204020203" pitchFamily="34" charset="0"/>
              </a:rPr>
              <a:t>the customer’s needs around Windows Server 2008/R2 EOS, so you can make the right recommendations  </a:t>
            </a:r>
          </a:p>
        </p:txBody>
      </p:sp>
      <p:sp>
        <p:nvSpPr>
          <p:cNvPr id="170" name="Rectangle 169"/>
          <p:cNvSpPr/>
          <p:nvPr/>
        </p:nvSpPr>
        <p:spPr>
          <a:xfrm>
            <a:off x="2166939" y="8527414"/>
            <a:ext cx="1663790" cy="799252"/>
          </a:xfrm>
          <a:prstGeom prst="rect">
            <a:avLst/>
          </a:prstGeom>
        </p:spPr>
        <p:txBody>
          <a:bodyPr wrap="square" lIns="105723" tIns="52861" rIns="105723" bIns="52861" anchor="t">
            <a:spAutoFit/>
          </a:bodyPr>
          <a:lstStyle/>
          <a:p>
            <a:pPr algn="ctr" defTabSz="916361">
              <a:lnSpc>
                <a:spcPct val="90000"/>
              </a:lnSpc>
              <a:spcAft>
                <a:spcPts val="613"/>
              </a:spcAft>
            </a:pPr>
            <a:r>
              <a:rPr lang="en-US" sz="1400" b="1" kern="0">
                <a:latin typeface="Segoe UI" panose="020B0502040204020203" pitchFamily="34" charset="0"/>
                <a:cs typeface="Segoe UI" panose="020B0502040204020203" pitchFamily="34" charset="0"/>
              </a:rPr>
              <a:t>Explain</a:t>
            </a:r>
            <a:br>
              <a:rPr lang="en-US" sz="1400" b="1" kern="0">
                <a:latin typeface="Segoe UI" panose="020B0502040204020203" pitchFamily="34" charset="0"/>
                <a:cs typeface="Segoe UI" panose="020B0502040204020203" pitchFamily="34" charset="0"/>
              </a:rPr>
            </a:br>
            <a:r>
              <a:rPr lang="en-US" sz="1200" kern="0"/>
              <a:t>why customers should modernize with Azure</a:t>
            </a:r>
            <a:endParaRPr lang="en-US" sz="1200" kern="0">
              <a:latin typeface="Segoe UI" panose="020B0502040204020203" pitchFamily="34" charset="0"/>
              <a:cs typeface="Segoe UI" panose="020B0502040204020203" pitchFamily="34" charset="0"/>
            </a:endParaRPr>
          </a:p>
        </p:txBody>
      </p:sp>
      <p:grpSp>
        <p:nvGrpSpPr>
          <p:cNvPr id="16" name="Group 15">
            <a:extLst>
              <a:ext uri="{FF2B5EF4-FFF2-40B4-BE49-F238E27FC236}">
                <a16:creationId xmlns:a16="http://schemas.microsoft.com/office/drawing/2014/main" id="{8BB3138D-4913-4F7C-8465-AF663CEA9791}"/>
              </a:ext>
            </a:extLst>
          </p:cNvPr>
          <p:cNvGrpSpPr/>
          <p:nvPr/>
        </p:nvGrpSpPr>
        <p:grpSpPr>
          <a:xfrm>
            <a:off x="2688643" y="7434793"/>
            <a:ext cx="599365" cy="994069"/>
            <a:chOff x="2839206" y="7434793"/>
            <a:chExt cx="599365" cy="994069"/>
          </a:xfrm>
        </p:grpSpPr>
        <p:grpSp>
          <p:nvGrpSpPr>
            <p:cNvPr id="34" name="Group 33">
              <a:extLst>
                <a:ext uri="{FF2B5EF4-FFF2-40B4-BE49-F238E27FC236}">
                  <a16:creationId xmlns:a16="http://schemas.microsoft.com/office/drawing/2014/main" id="{055C40BD-5654-4BDF-8164-CAB06A241E7A}"/>
                </a:ext>
              </a:extLst>
            </p:cNvPr>
            <p:cNvGrpSpPr/>
            <p:nvPr/>
          </p:nvGrpSpPr>
          <p:grpSpPr>
            <a:xfrm>
              <a:off x="2839206" y="7434793"/>
              <a:ext cx="599365" cy="994069"/>
              <a:chOff x="7156411" y="6380427"/>
              <a:chExt cx="724847" cy="1202185"/>
            </a:xfrm>
          </p:grpSpPr>
          <p:sp>
            <p:nvSpPr>
              <p:cNvPr id="35" name="Graphic 9" descr="Marker">
                <a:extLst>
                  <a:ext uri="{FF2B5EF4-FFF2-40B4-BE49-F238E27FC236}">
                    <a16:creationId xmlns:a16="http://schemas.microsoft.com/office/drawing/2014/main" id="{48C2BD10-9D0D-496F-865A-C8C91AC01246}"/>
                  </a:ext>
                </a:extLst>
              </p:cNvPr>
              <p:cNvSpPr/>
              <p:nvPr/>
            </p:nvSpPr>
            <p:spPr>
              <a:xfrm>
                <a:off x="7156411" y="6380427"/>
                <a:ext cx="724847" cy="1202185"/>
              </a:xfrm>
              <a:custGeom>
                <a:avLst/>
                <a:gdLst>
                  <a:gd name="connsiteX0" fmla="*/ 199373 w 390525"/>
                  <a:gd name="connsiteY0" fmla="*/ 285750 h 647700"/>
                  <a:gd name="connsiteX1" fmla="*/ 113648 w 390525"/>
                  <a:gd name="connsiteY1" fmla="*/ 200025 h 647700"/>
                  <a:gd name="connsiteX2" fmla="*/ 199373 w 390525"/>
                  <a:gd name="connsiteY2" fmla="*/ 114300 h 647700"/>
                  <a:gd name="connsiteX3" fmla="*/ 285098 w 390525"/>
                  <a:gd name="connsiteY3" fmla="*/ 200025 h 647700"/>
                  <a:gd name="connsiteX4" fmla="*/ 199373 w 390525"/>
                  <a:gd name="connsiteY4" fmla="*/ 285750 h 647700"/>
                  <a:gd name="connsiteX5" fmla="*/ 199373 w 390525"/>
                  <a:gd name="connsiteY5" fmla="*/ 0 h 647700"/>
                  <a:gd name="connsiteX6" fmla="*/ 34590 w 390525"/>
                  <a:gd name="connsiteY6" fmla="*/ 87630 h 647700"/>
                  <a:gd name="connsiteX7" fmla="*/ 13635 w 390525"/>
                  <a:gd name="connsiteY7" fmla="*/ 273368 h 647700"/>
                  <a:gd name="connsiteX8" fmla="*/ 104123 w 390525"/>
                  <a:gd name="connsiteY8" fmla="*/ 473393 h 647700"/>
                  <a:gd name="connsiteX9" fmla="*/ 182228 w 390525"/>
                  <a:gd name="connsiteY9" fmla="*/ 637223 h 647700"/>
                  <a:gd name="connsiteX10" fmla="*/ 199373 w 390525"/>
                  <a:gd name="connsiteY10" fmla="*/ 647700 h 647700"/>
                  <a:gd name="connsiteX11" fmla="*/ 216518 w 390525"/>
                  <a:gd name="connsiteY11" fmla="*/ 637223 h 647700"/>
                  <a:gd name="connsiteX12" fmla="*/ 294623 w 390525"/>
                  <a:gd name="connsiteY12" fmla="*/ 473393 h 647700"/>
                  <a:gd name="connsiteX13" fmla="*/ 385110 w 390525"/>
                  <a:gd name="connsiteY13" fmla="*/ 273368 h 647700"/>
                  <a:gd name="connsiteX14" fmla="*/ 364155 w 390525"/>
                  <a:gd name="connsiteY14" fmla="*/ 87630 h 647700"/>
                  <a:gd name="connsiteX15" fmla="*/ 199373 w 390525"/>
                  <a:gd name="connsiteY15" fmla="*/ 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0525" h="647700">
                    <a:moveTo>
                      <a:pt x="199373" y="285750"/>
                    </a:moveTo>
                    <a:cubicBezTo>
                      <a:pt x="151748" y="285750"/>
                      <a:pt x="113648" y="247650"/>
                      <a:pt x="113648" y="200025"/>
                    </a:cubicBezTo>
                    <a:cubicBezTo>
                      <a:pt x="113648" y="152400"/>
                      <a:pt x="151748" y="114300"/>
                      <a:pt x="199373" y="114300"/>
                    </a:cubicBezTo>
                    <a:cubicBezTo>
                      <a:pt x="246998" y="114300"/>
                      <a:pt x="285098" y="152400"/>
                      <a:pt x="285098" y="200025"/>
                    </a:cubicBezTo>
                    <a:cubicBezTo>
                      <a:pt x="285098" y="247650"/>
                      <a:pt x="246998" y="285750"/>
                      <a:pt x="199373" y="285750"/>
                    </a:cubicBezTo>
                    <a:close/>
                    <a:moveTo>
                      <a:pt x="199373" y="0"/>
                    </a:moveTo>
                    <a:cubicBezTo>
                      <a:pt x="133650" y="0"/>
                      <a:pt x="71738" y="32385"/>
                      <a:pt x="34590" y="87630"/>
                    </a:cubicBezTo>
                    <a:cubicBezTo>
                      <a:pt x="-2557" y="141923"/>
                      <a:pt x="-10177" y="211455"/>
                      <a:pt x="13635" y="273368"/>
                    </a:cubicBezTo>
                    <a:lnTo>
                      <a:pt x="104123" y="473393"/>
                    </a:lnTo>
                    <a:lnTo>
                      <a:pt x="182228" y="637223"/>
                    </a:lnTo>
                    <a:cubicBezTo>
                      <a:pt x="185085" y="643890"/>
                      <a:pt x="191753" y="647700"/>
                      <a:pt x="199373" y="647700"/>
                    </a:cubicBezTo>
                    <a:cubicBezTo>
                      <a:pt x="206993" y="647700"/>
                      <a:pt x="213660" y="643890"/>
                      <a:pt x="216518" y="637223"/>
                    </a:cubicBezTo>
                    <a:lnTo>
                      <a:pt x="294623" y="473393"/>
                    </a:lnTo>
                    <a:lnTo>
                      <a:pt x="385110" y="273368"/>
                    </a:lnTo>
                    <a:cubicBezTo>
                      <a:pt x="408923" y="211455"/>
                      <a:pt x="401303" y="141923"/>
                      <a:pt x="364155" y="87630"/>
                    </a:cubicBezTo>
                    <a:cubicBezTo>
                      <a:pt x="327008" y="32385"/>
                      <a:pt x="265095" y="0"/>
                      <a:pt x="199373" y="0"/>
                    </a:cubicBezTo>
                    <a:close/>
                  </a:path>
                </a:pathLst>
              </a:custGeom>
              <a:solidFill>
                <a:srgbClr val="000000"/>
              </a:solidFill>
              <a:ln w="9525" cap="flat">
                <a:noFill/>
                <a:prstDash val="solid"/>
                <a:miter/>
              </a:ln>
            </p:spPr>
            <p:txBody>
              <a:bodyPr bIns="182880" rtlCol="0" anchor="b"/>
              <a:lstStyle/>
              <a:p>
                <a:pPr lvl="0" algn="ctr" defTabSz="934651" fontAlgn="base">
                  <a:spcBef>
                    <a:spcPct val="0"/>
                  </a:spcBef>
                  <a:spcAft>
                    <a:spcPct val="0"/>
                  </a:spcAft>
                </a:pPr>
                <a:r>
                  <a:rPr lang="en-US" sz="1400" b="1" kern="0">
                    <a:gradFill>
                      <a:gsLst>
                        <a:gs pos="0">
                          <a:srgbClr val="FFFFFF"/>
                        </a:gs>
                        <a:gs pos="100000">
                          <a:srgbClr val="FFFFFF"/>
                        </a:gs>
                      </a:gsLst>
                      <a:lin ang="5400000" scaled="0"/>
                    </a:gradFill>
                    <a:ea typeface="Segoe UI" pitchFamily="34" charset="0"/>
                    <a:cs typeface="Segoe UI Light" panose="020B0502040204020203" pitchFamily="34" charset="0"/>
                  </a:rPr>
                  <a:t>2</a:t>
                </a:r>
              </a:p>
            </p:txBody>
          </p:sp>
          <p:sp>
            <p:nvSpPr>
              <p:cNvPr id="36" name="Oval 35">
                <a:extLst>
                  <a:ext uri="{FF2B5EF4-FFF2-40B4-BE49-F238E27FC236}">
                    <a16:creationId xmlns:a16="http://schemas.microsoft.com/office/drawing/2014/main" id="{47F19AA8-8D07-4ABB-B3E7-A1AFF2F8736D}"/>
                  </a:ext>
                </a:extLst>
              </p:cNvPr>
              <p:cNvSpPr/>
              <p:nvPr/>
            </p:nvSpPr>
            <p:spPr bwMode="auto">
              <a:xfrm>
                <a:off x="7235100" y="6465516"/>
                <a:ext cx="580141" cy="580141"/>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grpSp>
        <p:sp>
          <p:nvSpPr>
            <p:cNvPr id="52" name="information" title="Icon of a circle with the letter i inside">
              <a:extLst>
                <a:ext uri="{FF2B5EF4-FFF2-40B4-BE49-F238E27FC236}">
                  <a16:creationId xmlns:a16="http://schemas.microsoft.com/office/drawing/2014/main" id="{5DFAA320-5A41-45B7-8335-91D4B832DFBF}"/>
                </a:ext>
              </a:extLst>
            </p:cNvPr>
            <p:cNvSpPr>
              <a:spLocks noChangeAspect="1" noEditPoints="1"/>
            </p:cNvSpPr>
            <p:nvPr/>
          </p:nvSpPr>
          <p:spPr bwMode="auto">
            <a:xfrm>
              <a:off x="3001207" y="7587196"/>
              <a:ext cx="296381" cy="298194"/>
            </a:xfrm>
            <a:custGeom>
              <a:avLst/>
              <a:gdLst>
                <a:gd name="T0" fmla="*/ 0 w 333"/>
                <a:gd name="T1" fmla="*/ 170 h 340"/>
                <a:gd name="T2" fmla="*/ 167 w 333"/>
                <a:gd name="T3" fmla="*/ 0 h 340"/>
                <a:gd name="T4" fmla="*/ 333 w 333"/>
                <a:gd name="T5" fmla="*/ 170 h 340"/>
                <a:gd name="T6" fmla="*/ 167 w 333"/>
                <a:gd name="T7" fmla="*/ 340 h 340"/>
                <a:gd name="T8" fmla="*/ 0 w 333"/>
                <a:gd name="T9" fmla="*/ 170 h 340"/>
                <a:gd name="T10" fmla="*/ 163 w 333"/>
                <a:gd name="T11" fmla="*/ 252 h 340"/>
                <a:gd name="T12" fmla="*/ 163 w 333"/>
                <a:gd name="T13" fmla="*/ 150 h 340"/>
                <a:gd name="T14" fmla="*/ 163 w 333"/>
                <a:gd name="T15" fmla="*/ 121 h 340"/>
                <a:gd name="T16" fmla="*/ 163 w 333"/>
                <a:gd name="T17" fmla="*/ 88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40">
                  <a:moveTo>
                    <a:pt x="0" y="170"/>
                  </a:moveTo>
                  <a:cubicBezTo>
                    <a:pt x="0" y="76"/>
                    <a:pt x="75" y="0"/>
                    <a:pt x="167" y="0"/>
                  </a:cubicBezTo>
                  <a:cubicBezTo>
                    <a:pt x="259" y="0"/>
                    <a:pt x="333" y="76"/>
                    <a:pt x="333" y="170"/>
                  </a:cubicBezTo>
                  <a:cubicBezTo>
                    <a:pt x="333" y="264"/>
                    <a:pt x="259" y="340"/>
                    <a:pt x="167" y="340"/>
                  </a:cubicBezTo>
                  <a:cubicBezTo>
                    <a:pt x="75" y="340"/>
                    <a:pt x="0" y="264"/>
                    <a:pt x="0" y="170"/>
                  </a:cubicBezTo>
                  <a:close/>
                  <a:moveTo>
                    <a:pt x="163" y="252"/>
                  </a:moveTo>
                  <a:cubicBezTo>
                    <a:pt x="163" y="150"/>
                    <a:pt x="163" y="150"/>
                    <a:pt x="163" y="150"/>
                  </a:cubicBezTo>
                  <a:moveTo>
                    <a:pt x="163" y="121"/>
                  </a:moveTo>
                  <a:cubicBezTo>
                    <a:pt x="163" y="88"/>
                    <a:pt x="163" y="88"/>
                    <a:pt x="163" y="88"/>
                  </a:cubicBezTo>
                </a:path>
              </a:pathLst>
            </a:custGeom>
            <a:noFill/>
            <a:ln w="1905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gradFill>
                  <a:gsLst>
                    <a:gs pos="0">
                      <a:srgbClr val="505050"/>
                    </a:gs>
                    <a:gs pos="100000">
                      <a:srgbClr val="505050"/>
                    </a:gs>
                  </a:gsLst>
                  <a:lin ang="5400000" scaled="1"/>
                </a:gradFill>
              </a:endParaRPr>
            </a:p>
          </p:txBody>
        </p:sp>
      </p:grpSp>
      <p:grpSp>
        <p:nvGrpSpPr>
          <p:cNvPr id="40" name="Group 39">
            <a:extLst>
              <a:ext uri="{FF2B5EF4-FFF2-40B4-BE49-F238E27FC236}">
                <a16:creationId xmlns:a16="http://schemas.microsoft.com/office/drawing/2014/main" id="{DC8128EE-AAAC-4FAC-A70A-6DF145A6F8E9}"/>
              </a:ext>
            </a:extLst>
          </p:cNvPr>
          <p:cNvGrpSpPr/>
          <p:nvPr/>
        </p:nvGrpSpPr>
        <p:grpSpPr>
          <a:xfrm>
            <a:off x="6350670" y="7434793"/>
            <a:ext cx="599365" cy="994069"/>
            <a:chOff x="7156411" y="6380427"/>
            <a:chExt cx="724847" cy="1202185"/>
          </a:xfrm>
        </p:grpSpPr>
        <p:sp>
          <p:nvSpPr>
            <p:cNvPr id="41" name="Graphic 9" descr="Marker">
              <a:extLst>
                <a:ext uri="{FF2B5EF4-FFF2-40B4-BE49-F238E27FC236}">
                  <a16:creationId xmlns:a16="http://schemas.microsoft.com/office/drawing/2014/main" id="{6C4D4CFC-86C7-4659-8E7C-EF9161849A33}"/>
                </a:ext>
              </a:extLst>
            </p:cNvPr>
            <p:cNvSpPr/>
            <p:nvPr/>
          </p:nvSpPr>
          <p:spPr>
            <a:xfrm>
              <a:off x="7156411" y="6380427"/>
              <a:ext cx="724847" cy="1202185"/>
            </a:xfrm>
            <a:custGeom>
              <a:avLst/>
              <a:gdLst>
                <a:gd name="connsiteX0" fmla="*/ 199373 w 390525"/>
                <a:gd name="connsiteY0" fmla="*/ 285750 h 647700"/>
                <a:gd name="connsiteX1" fmla="*/ 113648 w 390525"/>
                <a:gd name="connsiteY1" fmla="*/ 200025 h 647700"/>
                <a:gd name="connsiteX2" fmla="*/ 199373 w 390525"/>
                <a:gd name="connsiteY2" fmla="*/ 114300 h 647700"/>
                <a:gd name="connsiteX3" fmla="*/ 285098 w 390525"/>
                <a:gd name="connsiteY3" fmla="*/ 200025 h 647700"/>
                <a:gd name="connsiteX4" fmla="*/ 199373 w 390525"/>
                <a:gd name="connsiteY4" fmla="*/ 285750 h 647700"/>
                <a:gd name="connsiteX5" fmla="*/ 199373 w 390525"/>
                <a:gd name="connsiteY5" fmla="*/ 0 h 647700"/>
                <a:gd name="connsiteX6" fmla="*/ 34590 w 390525"/>
                <a:gd name="connsiteY6" fmla="*/ 87630 h 647700"/>
                <a:gd name="connsiteX7" fmla="*/ 13635 w 390525"/>
                <a:gd name="connsiteY7" fmla="*/ 273368 h 647700"/>
                <a:gd name="connsiteX8" fmla="*/ 104123 w 390525"/>
                <a:gd name="connsiteY8" fmla="*/ 473393 h 647700"/>
                <a:gd name="connsiteX9" fmla="*/ 182228 w 390525"/>
                <a:gd name="connsiteY9" fmla="*/ 637223 h 647700"/>
                <a:gd name="connsiteX10" fmla="*/ 199373 w 390525"/>
                <a:gd name="connsiteY10" fmla="*/ 647700 h 647700"/>
                <a:gd name="connsiteX11" fmla="*/ 216518 w 390525"/>
                <a:gd name="connsiteY11" fmla="*/ 637223 h 647700"/>
                <a:gd name="connsiteX12" fmla="*/ 294623 w 390525"/>
                <a:gd name="connsiteY12" fmla="*/ 473393 h 647700"/>
                <a:gd name="connsiteX13" fmla="*/ 385110 w 390525"/>
                <a:gd name="connsiteY13" fmla="*/ 273368 h 647700"/>
                <a:gd name="connsiteX14" fmla="*/ 364155 w 390525"/>
                <a:gd name="connsiteY14" fmla="*/ 87630 h 647700"/>
                <a:gd name="connsiteX15" fmla="*/ 199373 w 390525"/>
                <a:gd name="connsiteY15" fmla="*/ 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0525" h="647700">
                  <a:moveTo>
                    <a:pt x="199373" y="285750"/>
                  </a:moveTo>
                  <a:cubicBezTo>
                    <a:pt x="151748" y="285750"/>
                    <a:pt x="113648" y="247650"/>
                    <a:pt x="113648" y="200025"/>
                  </a:cubicBezTo>
                  <a:cubicBezTo>
                    <a:pt x="113648" y="152400"/>
                    <a:pt x="151748" y="114300"/>
                    <a:pt x="199373" y="114300"/>
                  </a:cubicBezTo>
                  <a:cubicBezTo>
                    <a:pt x="246998" y="114300"/>
                    <a:pt x="285098" y="152400"/>
                    <a:pt x="285098" y="200025"/>
                  </a:cubicBezTo>
                  <a:cubicBezTo>
                    <a:pt x="285098" y="247650"/>
                    <a:pt x="246998" y="285750"/>
                    <a:pt x="199373" y="285750"/>
                  </a:cubicBezTo>
                  <a:close/>
                  <a:moveTo>
                    <a:pt x="199373" y="0"/>
                  </a:moveTo>
                  <a:cubicBezTo>
                    <a:pt x="133650" y="0"/>
                    <a:pt x="71738" y="32385"/>
                    <a:pt x="34590" y="87630"/>
                  </a:cubicBezTo>
                  <a:cubicBezTo>
                    <a:pt x="-2557" y="141923"/>
                    <a:pt x="-10177" y="211455"/>
                    <a:pt x="13635" y="273368"/>
                  </a:cubicBezTo>
                  <a:lnTo>
                    <a:pt x="104123" y="473393"/>
                  </a:lnTo>
                  <a:lnTo>
                    <a:pt x="182228" y="637223"/>
                  </a:lnTo>
                  <a:cubicBezTo>
                    <a:pt x="185085" y="643890"/>
                    <a:pt x="191753" y="647700"/>
                    <a:pt x="199373" y="647700"/>
                  </a:cubicBezTo>
                  <a:cubicBezTo>
                    <a:pt x="206993" y="647700"/>
                    <a:pt x="213660" y="643890"/>
                    <a:pt x="216518" y="637223"/>
                  </a:cubicBezTo>
                  <a:lnTo>
                    <a:pt x="294623" y="473393"/>
                  </a:lnTo>
                  <a:lnTo>
                    <a:pt x="385110" y="273368"/>
                  </a:lnTo>
                  <a:cubicBezTo>
                    <a:pt x="408923" y="211455"/>
                    <a:pt x="401303" y="141923"/>
                    <a:pt x="364155" y="87630"/>
                  </a:cubicBezTo>
                  <a:cubicBezTo>
                    <a:pt x="327008" y="32385"/>
                    <a:pt x="265095" y="0"/>
                    <a:pt x="199373" y="0"/>
                  </a:cubicBezTo>
                  <a:close/>
                </a:path>
              </a:pathLst>
            </a:custGeom>
            <a:solidFill>
              <a:srgbClr val="50E6FF"/>
            </a:solidFill>
            <a:ln w="9525" cap="flat">
              <a:noFill/>
              <a:prstDash val="solid"/>
              <a:miter/>
            </a:ln>
          </p:spPr>
          <p:txBody>
            <a:bodyPr bIns="182880" rtlCol="0" anchor="b"/>
            <a:lstStyle/>
            <a:p>
              <a:pPr lvl="0" algn="ctr" defTabSz="934651" fontAlgn="base">
                <a:spcBef>
                  <a:spcPct val="0"/>
                </a:spcBef>
                <a:spcAft>
                  <a:spcPct val="0"/>
                </a:spcAft>
              </a:pPr>
              <a:r>
                <a:rPr lang="en-US" sz="1400" b="1" kern="0">
                  <a:gradFill>
                    <a:gsLst>
                      <a:gs pos="0">
                        <a:srgbClr val="FFFFFF"/>
                      </a:gs>
                      <a:gs pos="100000">
                        <a:srgbClr val="FFFFFF"/>
                      </a:gs>
                    </a:gsLst>
                    <a:lin ang="5400000" scaled="0"/>
                  </a:gradFill>
                  <a:ea typeface="Segoe UI" pitchFamily="34" charset="0"/>
                  <a:cs typeface="Segoe UI Light" panose="020B0502040204020203" pitchFamily="34" charset="0"/>
                </a:rPr>
                <a:t>4</a:t>
              </a:r>
            </a:p>
          </p:txBody>
        </p:sp>
        <p:sp>
          <p:nvSpPr>
            <p:cNvPr id="42" name="Oval 41">
              <a:extLst>
                <a:ext uri="{FF2B5EF4-FFF2-40B4-BE49-F238E27FC236}">
                  <a16:creationId xmlns:a16="http://schemas.microsoft.com/office/drawing/2014/main" id="{7BD260C5-1FA6-4175-B005-C37AF8A2C283}"/>
                </a:ext>
              </a:extLst>
            </p:cNvPr>
            <p:cNvSpPr/>
            <p:nvPr/>
          </p:nvSpPr>
          <p:spPr bwMode="auto">
            <a:xfrm>
              <a:off x="7235100" y="6465516"/>
              <a:ext cx="580141" cy="580141"/>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37" name="Group 36">
            <a:extLst>
              <a:ext uri="{FF2B5EF4-FFF2-40B4-BE49-F238E27FC236}">
                <a16:creationId xmlns:a16="http://schemas.microsoft.com/office/drawing/2014/main" id="{8BB24CAA-7C7B-4CB1-B146-C6085E6D0ED4}"/>
              </a:ext>
            </a:extLst>
          </p:cNvPr>
          <p:cNvGrpSpPr/>
          <p:nvPr/>
        </p:nvGrpSpPr>
        <p:grpSpPr>
          <a:xfrm>
            <a:off x="4519657" y="7434793"/>
            <a:ext cx="599365" cy="994069"/>
            <a:chOff x="7156411" y="6380427"/>
            <a:chExt cx="724847" cy="1202185"/>
          </a:xfrm>
        </p:grpSpPr>
        <p:sp>
          <p:nvSpPr>
            <p:cNvPr id="38" name="Graphic 9" descr="Marker">
              <a:extLst>
                <a:ext uri="{FF2B5EF4-FFF2-40B4-BE49-F238E27FC236}">
                  <a16:creationId xmlns:a16="http://schemas.microsoft.com/office/drawing/2014/main" id="{3F1A5953-1F66-419C-9956-ADF0D32DD7BA}"/>
                </a:ext>
              </a:extLst>
            </p:cNvPr>
            <p:cNvSpPr/>
            <p:nvPr/>
          </p:nvSpPr>
          <p:spPr>
            <a:xfrm>
              <a:off x="7156411" y="6380427"/>
              <a:ext cx="724847" cy="1202185"/>
            </a:xfrm>
            <a:custGeom>
              <a:avLst/>
              <a:gdLst>
                <a:gd name="connsiteX0" fmla="*/ 199373 w 390525"/>
                <a:gd name="connsiteY0" fmla="*/ 285750 h 647700"/>
                <a:gd name="connsiteX1" fmla="*/ 113648 w 390525"/>
                <a:gd name="connsiteY1" fmla="*/ 200025 h 647700"/>
                <a:gd name="connsiteX2" fmla="*/ 199373 w 390525"/>
                <a:gd name="connsiteY2" fmla="*/ 114300 h 647700"/>
                <a:gd name="connsiteX3" fmla="*/ 285098 w 390525"/>
                <a:gd name="connsiteY3" fmla="*/ 200025 h 647700"/>
                <a:gd name="connsiteX4" fmla="*/ 199373 w 390525"/>
                <a:gd name="connsiteY4" fmla="*/ 285750 h 647700"/>
                <a:gd name="connsiteX5" fmla="*/ 199373 w 390525"/>
                <a:gd name="connsiteY5" fmla="*/ 0 h 647700"/>
                <a:gd name="connsiteX6" fmla="*/ 34590 w 390525"/>
                <a:gd name="connsiteY6" fmla="*/ 87630 h 647700"/>
                <a:gd name="connsiteX7" fmla="*/ 13635 w 390525"/>
                <a:gd name="connsiteY7" fmla="*/ 273368 h 647700"/>
                <a:gd name="connsiteX8" fmla="*/ 104123 w 390525"/>
                <a:gd name="connsiteY8" fmla="*/ 473393 h 647700"/>
                <a:gd name="connsiteX9" fmla="*/ 182228 w 390525"/>
                <a:gd name="connsiteY9" fmla="*/ 637223 h 647700"/>
                <a:gd name="connsiteX10" fmla="*/ 199373 w 390525"/>
                <a:gd name="connsiteY10" fmla="*/ 647700 h 647700"/>
                <a:gd name="connsiteX11" fmla="*/ 216518 w 390525"/>
                <a:gd name="connsiteY11" fmla="*/ 637223 h 647700"/>
                <a:gd name="connsiteX12" fmla="*/ 294623 w 390525"/>
                <a:gd name="connsiteY12" fmla="*/ 473393 h 647700"/>
                <a:gd name="connsiteX13" fmla="*/ 385110 w 390525"/>
                <a:gd name="connsiteY13" fmla="*/ 273368 h 647700"/>
                <a:gd name="connsiteX14" fmla="*/ 364155 w 390525"/>
                <a:gd name="connsiteY14" fmla="*/ 87630 h 647700"/>
                <a:gd name="connsiteX15" fmla="*/ 199373 w 390525"/>
                <a:gd name="connsiteY15" fmla="*/ 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0525" h="647700">
                  <a:moveTo>
                    <a:pt x="199373" y="285750"/>
                  </a:moveTo>
                  <a:cubicBezTo>
                    <a:pt x="151748" y="285750"/>
                    <a:pt x="113648" y="247650"/>
                    <a:pt x="113648" y="200025"/>
                  </a:cubicBezTo>
                  <a:cubicBezTo>
                    <a:pt x="113648" y="152400"/>
                    <a:pt x="151748" y="114300"/>
                    <a:pt x="199373" y="114300"/>
                  </a:cubicBezTo>
                  <a:cubicBezTo>
                    <a:pt x="246998" y="114300"/>
                    <a:pt x="285098" y="152400"/>
                    <a:pt x="285098" y="200025"/>
                  </a:cubicBezTo>
                  <a:cubicBezTo>
                    <a:pt x="285098" y="247650"/>
                    <a:pt x="246998" y="285750"/>
                    <a:pt x="199373" y="285750"/>
                  </a:cubicBezTo>
                  <a:close/>
                  <a:moveTo>
                    <a:pt x="199373" y="0"/>
                  </a:moveTo>
                  <a:cubicBezTo>
                    <a:pt x="133650" y="0"/>
                    <a:pt x="71738" y="32385"/>
                    <a:pt x="34590" y="87630"/>
                  </a:cubicBezTo>
                  <a:cubicBezTo>
                    <a:pt x="-2557" y="141923"/>
                    <a:pt x="-10177" y="211455"/>
                    <a:pt x="13635" y="273368"/>
                  </a:cubicBezTo>
                  <a:lnTo>
                    <a:pt x="104123" y="473393"/>
                  </a:lnTo>
                  <a:lnTo>
                    <a:pt x="182228" y="637223"/>
                  </a:lnTo>
                  <a:cubicBezTo>
                    <a:pt x="185085" y="643890"/>
                    <a:pt x="191753" y="647700"/>
                    <a:pt x="199373" y="647700"/>
                  </a:cubicBezTo>
                  <a:cubicBezTo>
                    <a:pt x="206993" y="647700"/>
                    <a:pt x="213660" y="643890"/>
                    <a:pt x="216518" y="637223"/>
                  </a:cubicBezTo>
                  <a:lnTo>
                    <a:pt x="294623" y="473393"/>
                  </a:lnTo>
                  <a:lnTo>
                    <a:pt x="385110" y="273368"/>
                  </a:lnTo>
                  <a:cubicBezTo>
                    <a:pt x="408923" y="211455"/>
                    <a:pt x="401303" y="141923"/>
                    <a:pt x="364155" y="87630"/>
                  </a:cubicBezTo>
                  <a:cubicBezTo>
                    <a:pt x="327008" y="32385"/>
                    <a:pt x="265095" y="0"/>
                    <a:pt x="199373" y="0"/>
                  </a:cubicBezTo>
                  <a:close/>
                </a:path>
              </a:pathLst>
            </a:custGeom>
            <a:solidFill>
              <a:srgbClr val="75757A"/>
            </a:solidFill>
            <a:ln w="9525" cap="flat">
              <a:noFill/>
              <a:prstDash val="solid"/>
              <a:miter/>
            </a:ln>
          </p:spPr>
          <p:txBody>
            <a:bodyPr bIns="182880" rtlCol="0" anchor="b"/>
            <a:lstStyle/>
            <a:p>
              <a:pPr lvl="0" algn="ctr" defTabSz="934651" fontAlgn="base">
                <a:spcBef>
                  <a:spcPct val="0"/>
                </a:spcBef>
                <a:spcAft>
                  <a:spcPct val="0"/>
                </a:spcAft>
              </a:pPr>
              <a:r>
                <a:rPr lang="en-US" sz="1400" b="1" kern="0">
                  <a:gradFill>
                    <a:gsLst>
                      <a:gs pos="0">
                        <a:srgbClr val="FFFFFF"/>
                      </a:gs>
                      <a:gs pos="100000">
                        <a:srgbClr val="FFFFFF"/>
                      </a:gs>
                    </a:gsLst>
                    <a:lin ang="5400000" scaled="0"/>
                  </a:gradFill>
                  <a:ea typeface="Segoe UI" pitchFamily="34" charset="0"/>
                  <a:cs typeface="Segoe UI Light" panose="020B0502040204020203" pitchFamily="34" charset="0"/>
                </a:rPr>
                <a:t>3</a:t>
              </a:r>
            </a:p>
          </p:txBody>
        </p:sp>
        <p:sp>
          <p:nvSpPr>
            <p:cNvPr id="39" name="Oval 38">
              <a:extLst>
                <a:ext uri="{FF2B5EF4-FFF2-40B4-BE49-F238E27FC236}">
                  <a16:creationId xmlns:a16="http://schemas.microsoft.com/office/drawing/2014/main" id="{37B76C3E-BCA2-4D3A-A7E8-CFB434A9076E}"/>
                </a:ext>
              </a:extLst>
            </p:cNvPr>
            <p:cNvSpPr/>
            <p:nvPr/>
          </p:nvSpPr>
          <p:spPr bwMode="auto">
            <a:xfrm>
              <a:off x="7235100" y="6465516"/>
              <a:ext cx="580141" cy="580141"/>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9" name="Group 18">
            <a:extLst>
              <a:ext uri="{FF2B5EF4-FFF2-40B4-BE49-F238E27FC236}">
                <a16:creationId xmlns:a16="http://schemas.microsoft.com/office/drawing/2014/main" id="{C26C61DD-5354-40E5-9FD4-CABE45ED6EDA}"/>
              </a:ext>
            </a:extLst>
          </p:cNvPr>
          <p:cNvGrpSpPr/>
          <p:nvPr/>
        </p:nvGrpSpPr>
        <p:grpSpPr>
          <a:xfrm>
            <a:off x="857629" y="7434793"/>
            <a:ext cx="599365" cy="994069"/>
            <a:chOff x="857629" y="7434793"/>
            <a:chExt cx="599365" cy="994069"/>
          </a:xfrm>
        </p:grpSpPr>
        <p:grpSp>
          <p:nvGrpSpPr>
            <p:cNvPr id="13" name="Group 12">
              <a:extLst>
                <a:ext uri="{FF2B5EF4-FFF2-40B4-BE49-F238E27FC236}">
                  <a16:creationId xmlns:a16="http://schemas.microsoft.com/office/drawing/2014/main" id="{138BE81C-14A4-4230-A1DC-1507C228C6D1}"/>
                </a:ext>
              </a:extLst>
            </p:cNvPr>
            <p:cNvGrpSpPr/>
            <p:nvPr/>
          </p:nvGrpSpPr>
          <p:grpSpPr>
            <a:xfrm>
              <a:off x="857629" y="7434793"/>
              <a:ext cx="599365" cy="994069"/>
              <a:chOff x="7156411" y="6380427"/>
              <a:chExt cx="724847" cy="1202185"/>
            </a:xfrm>
          </p:grpSpPr>
          <p:sp>
            <p:nvSpPr>
              <p:cNvPr id="11" name="Graphic 9" descr="Marker">
                <a:extLst>
                  <a:ext uri="{FF2B5EF4-FFF2-40B4-BE49-F238E27FC236}">
                    <a16:creationId xmlns:a16="http://schemas.microsoft.com/office/drawing/2014/main" id="{9D003282-AFA7-4401-B239-28638DCE2A0F}"/>
                  </a:ext>
                </a:extLst>
              </p:cNvPr>
              <p:cNvSpPr/>
              <p:nvPr/>
            </p:nvSpPr>
            <p:spPr>
              <a:xfrm>
                <a:off x="7156411" y="6380427"/>
                <a:ext cx="724847" cy="1202185"/>
              </a:xfrm>
              <a:custGeom>
                <a:avLst/>
                <a:gdLst>
                  <a:gd name="connsiteX0" fmla="*/ 199373 w 390525"/>
                  <a:gd name="connsiteY0" fmla="*/ 285750 h 647700"/>
                  <a:gd name="connsiteX1" fmla="*/ 113648 w 390525"/>
                  <a:gd name="connsiteY1" fmla="*/ 200025 h 647700"/>
                  <a:gd name="connsiteX2" fmla="*/ 199373 w 390525"/>
                  <a:gd name="connsiteY2" fmla="*/ 114300 h 647700"/>
                  <a:gd name="connsiteX3" fmla="*/ 285098 w 390525"/>
                  <a:gd name="connsiteY3" fmla="*/ 200025 h 647700"/>
                  <a:gd name="connsiteX4" fmla="*/ 199373 w 390525"/>
                  <a:gd name="connsiteY4" fmla="*/ 285750 h 647700"/>
                  <a:gd name="connsiteX5" fmla="*/ 199373 w 390525"/>
                  <a:gd name="connsiteY5" fmla="*/ 0 h 647700"/>
                  <a:gd name="connsiteX6" fmla="*/ 34590 w 390525"/>
                  <a:gd name="connsiteY6" fmla="*/ 87630 h 647700"/>
                  <a:gd name="connsiteX7" fmla="*/ 13635 w 390525"/>
                  <a:gd name="connsiteY7" fmla="*/ 273368 h 647700"/>
                  <a:gd name="connsiteX8" fmla="*/ 104123 w 390525"/>
                  <a:gd name="connsiteY8" fmla="*/ 473393 h 647700"/>
                  <a:gd name="connsiteX9" fmla="*/ 182228 w 390525"/>
                  <a:gd name="connsiteY9" fmla="*/ 637223 h 647700"/>
                  <a:gd name="connsiteX10" fmla="*/ 199373 w 390525"/>
                  <a:gd name="connsiteY10" fmla="*/ 647700 h 647700"/>
                  <a:gd name="connsiteX11" fmla="*/ 216518 w 390525"/>
                  <a:gd name="connsiteY11" fmla="*/ 637223 h 647700"/>
                  <a:gd name="connsiteX12" fmla="*/ 294623 w 390525"/>
                  <a:gd name="connsiteY12" fmla="*/ 473393 h 647700"/>
                  <a:gd name="connsiteX13" fmla="*/ 385110 w 390525"/>
                  <a:gd name="connsiteY13" fmla="*/ 273368 h 647700"/>
                  <a:gd name="connsiteX14" fmla="*/ 364155 w 390525"/>
                  <a:gd name="connsiteY14" fmla="*/ 87630 h 647700"/>
                  <a:gd name="connsiteX15" fmla="*/ 199373 w 390525"/>
                  <a:gd name="connsiteY15" fmla="*/ 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0525" h="647700">
                    <a:moveTo>
                      <a:pt x="199373" y="285750"/>
                    </a:moveTo>
                    <a:cubicBezTo>
                      <a:pt x="151748" y="285750"/>
                      <a:pt x="113648" y="247650"/>
                      <a:pt x="113648" y="200025"/>
                    </a:cubicBezTo>
                    <a:cubicBezTo>
                      <a:pt x="113648" y="152400"/>
                      <a:pt x="151748" y="114300"/>
                      <a:pt x="199373" y="114300"/>
                    </a:cubicBezTo>
                    <a:cubicBezTo>
                      <a:pt x="246998" y="114300"/>
                      <a:pt x="285098" y="152400"/>
                      <a:pt x="285098" y="200025"/>
                    </a:cubicBezTo>
                    <a:cubicBezTo>
                      <a:pt x="285098" y="247650"/>
                      <a:pt x="246998" y="285750"/>
                      <a:pt x="199373" y="285750"/>
                    </a:cubicBezTo>
                    <a:close/>
                    <a:moveTo>
                      <a:pt x="199373" y="0"/>
                    </a:moveTo>
                    <a:cubicBezTo>
                      <a:pt x="133650" y="0"/>
                      <a:pt x="71738" y="32385"/>
                      <a:pt x="34590" y="87630"/>
                    </a:cubicBezTo>
                    <a:cubicBezTo>
                      <a:pt x="-2557" y="141923"/>
                      <a:pt x="-10177" y="211455"/>
                      <a:pt x="13635" y="273368"/>
                    </a:cubicBezTo>
                    <a:lnTo>
                      <a:pt x="104123" y="473393"/>
                    </a:lnTo>
                    <a:lnTo>
                      <a:pt x="182228" y="637223"/>
                    </a:lnTo>
                    <a:cubicBezTo>
                      <a:pt x="185085" y="643890"/>
                      <a:pt x="191753" y="647700"/>
                      <a:pt x="199373" y="647700"/>
                    </a:cubicBezTo>
                    <a:cubicBezTo>
                      <a:pt x="206993" y="647700"/>
                      <a:pt x="213660" y="643890"/>
                      <a:pt x="216518" y="637223"/>
                    </a:cubicBezTo>
                    <a:lnTo>
                      <a:pt x="294623" y="473393"/>
                    </a:lnTo>
                    <a:lnTo>
                      <a:pt x="385110" y="273368"/>
                    </a:lnTo>
                    <a:cubicBezTo>
                      <a:pt x="408923" y="211455"/>
                      <a:pt x="401303" y="141923"/>
                      <a:pt x="364155" y="87630"/>
                    </a:cubicBezTo>
                    <a:cubicBezTo>
                      <a:pt x="327008" y="32385"/>
                      <a:pt x="265095" y="0"/>
                      <a:pt x="199373" y="0"/>
                    </a:cubicBezTo>
                    <a:close/>
                  </a:path>
                </a:pathLst>
              </a:custGeom>
              <a:solidFill>
                <a:schemeClr val="tx2"/>
              </a:solidFill>
              <a:ln w="9525" cap="flat">
                <a:noFill/>
                <a:prstDash val="solid"/>
                <a:miter/>
              </a:ln>
            </p:spPr>
            <p:txBody>
              <a:bodyPr bIns="182880" rtlCol="0" anchor="b"/>
              <a:lstStyle/>
              <a:p>
                <a:pPr lvl="0" algn="ctr" defTabSz="934651" fontAlgn="base">
                  <a:spcBef>
                    <a:spcPct val="0"/>
                  </a:spcBef>
                  <a:spcAft>
                    <a:spcPct val="0"/>
                  </a:spcAft>
                </a:pPr>
                <a:r>
                  <a:rPr lang="en-US" sz="1400" b="1" kern="0">
                    <a:gradFill>
                      <a:gsLst>
                        <a:gs pos="0">
                          <a:srgbClr val="FFFFFF"/>
                        </a:gs>
                        <a:gs pos="100000">
                          <a:srgbClr val="FFFFFF"/>
                        </a:gs>
                      </a:gsLst>
                      <a:lin ang="5400000" scaled="0"/>
                    </a:gradFill>
                    <a:ea typeface="Segoe UI" pitchFamily="34" charset="0"/>
                    <a:cs typeface="Segoe UI Light" panose="020B0502040204020203" pitchFamily="34" charset="0"/>
                  </a:rPr>
                  <a:t>1</a:t>
                </a:r>
              </a:p>
            </p:txBody>
          </p:sp>
          <p:sp>
            <p:nvSpPr>
              <p:cNvPr id="12" name="Oval 11">
                <a:extLst>
                  <a:ext uri="{FF2B5EF4-FFF2-40B4-BE49-F238E27FC236}">
                    <a16:creationId xmlns:a16="http://schemas.microsoft.com/office/drawing/2014/main" id="{52643528-A41C-43E9-9038-DF9E2072BFAB}"/>
                  </a:ext>
                </a:extLst>
              </p:cNvPr>
              <p:cNvSpPr/>
              <p:nvPr/>
            </p:nvSpPr>
            <p:spPr bwMode="auto">
              <a:xfrm>
                <a:off x="7235100" y="6465516"/>
                <a:ext cx="580141" cy="580141"/>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grpSp>
        <p:sp>
          <p:nvSpPr>
            <p:cNvPr id="59" name="people_19" title="Icon of a person standing on a circle">
              <a:extLst>
                <a:ext uri="{FF2B5EF4-FFF2-40B4-BE49-F238E27FC236}">
                  <a16:creationId xmlns:a16="http://schemas.microsoft.com/office/drawing/2014/main" id="{C7AD9DAF-2FB6-4DE0-B007-65973CBC589A}"/>
                </a:ext>
              </a:extLst>
            </p:cNvPr>
            <p:cNvSpPr>
              <a:spLocks noChangeAspect="1" noEditPoints="1"/>
            </p:cNvSpPr>
            <p:nvPr/>
          </p:nvSpPr>
          <p:spPr bwMode="auto">
            <a:xfrm>
              <a:off x="1027728" y="7548086"/>
              <a:ext cx="259165" cy="335468"/>
            </a:xfrm>
            <a:custGeom>
              <a:avLst/>
              <a:gdLst>
                <a:gd name="T0" fmla="*/ 100 w 271"/>
                <a:gd name="T1" fmla="*/ 35 h 352"/>
                <a:gd name="T2" fmla="*/ 136 w 271"/>
                <a:gd name="T3" fmla="*/ 0 h 352"/>
                <a:gd name="T4" fmla="*/ 171 w 271"/>
                <a:gd name="T5" fmla="*/ 35 h 352"/>
                <a:gd name="T6" fmla="*/ 136 w 271"/>
                <a:gd name="T7" fmla="*/ 71 h 352"/>
                <a:gd name="T8" fmla="*/ 100 w 271"/>
                <a:gd name="T9" fmla="*/ 35 h 352"/>
                <a:gd name="T10" fmla="*/ 180 w 271"/>
                <a:gd name="T11" fmla="*/ 312 h 352"/>
                <a:gd name="T12" fmla="*/ 181 w 271"/>
                <a:gd name="T13" fmla="*/ 228 h 352"/>
                <a:gd name="T14" fmla="*/ 202 w 271"/>
                <a:gd name="T15" fmla="*/ 207 h 352"/>
                <a:gd name="T16" fmla="*/ 202 w 271"/>
                <a:gd name="T17" fmla="*/ 92 h 352"/>
                <a:gd name="T18" fmla="*/ 181 w 271"/>
                <a:gd name="T19" fmla="*/ 71 h 352"/>
                <a:gd name="T20" fmla="*/ 90 w 271"/>
                <a:gd name="T21" fmla="*/ 71 h 352"/>
                <a:gd name="T22" fmla="*/ 69 w 271"/>
                <a:gd name="T23" fmla="*/ 92 h 352"/>
                <a:gd name="T24" fmla="*/ 69 w 271"/>
                <a:gd name="T25" fmla="*/ 207 h 352"/>
                <a:gd name="T26" fmla="*/ 90 w 271"/>
                <a:gd name="T27" fmla="*/ 228 h 352"/>
                <a:gd name="T28" fmla="*/ 92 w 271"/>
                <a:gd name="T29" fmla="*/ 312 h 352"/>
                <a:gd name="T30" fmla="*/ 136 w 271"/>
                <a:gd name="T31" fmla="*/ 223 h 352"/>
                <a:gd name="T32" fmla="*/ 136 w 271"/>
                <a:gd name="T33" fmla="*/ 312 h 352"/>
                <a:gd name="T34" fmla="*/ 91 w 271"/>
                <a:gd name="T35" fmla="*/ 281 h 352"/>
                <a:gd name="T36" fmla="*/ 0 w 271"/>
                <a:gd name="T37" fmla="*/ 315 h 352"/>
                <a:gd name="T38" fmla="*/ 136 w 271"/>
                <a:gd name="T39" fmla="*/ 352 h 352"/>
                <a:gd name="T40" fmla="*/ 271 w 271"/>
                <a:gd name="T41" fmla="*/ 315 h 352"/>
                <a:gd name="T42" fmla="*/ 180 w 271"/>
                <a:gd name="T43" fmla="*/ 28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1" h="352">
                  <a:moveTo>
                    <a:pt x="100" y="35"/>
                  </a:moveTo>
                  <a:cubicBezTo>
                    <a:pt x="100" y="16"/>
                    <a:pt x="116" y="0"/>
                    <a:pt x="136" y="0"/>
                  </a:cubicBezTo>
                  <a:cubicBezTo>
                    <a:pt x="155" y="0"/>
                    <a:pt x="171" y="16"/>
                    <a:pt x="171" y="35"/>
                  </a:cubicBezTo>
                  <a:cubicBezTo>
                    <a:pt x="171" y="55"/>
                    <a:pt x="155" y="71"/>
                    <a:pt x="136" y="71"/>
                  </a:cubicBezTo>
                  <a:cubicBezTo>
                    <a:pt x="116" y="71"/>
                    <a:pt x="100" y="55"/>
                    <a:pt x="100" y="35"/>
                  </a:cubicBezTo>
                  <a:close/>
                  <a:moveTo>
                    <a:pt x="180" y="312"/>
                  </a:moveTo>
                  <a:cubicBezTo>
                    <a:pt x="181" y="228"/>
                    <a:pt x="181" y="228"/>
                    <a:pt x="181" y="228"/>
                  </a:cubicBezTo>
                  <a:cubicBezTo>
                    <a:pt x="193" y="228"/>
                    <a:pt x="202" y="218"/>
                    <a:pt x="202" y="207"/>
                  </a:cubicBezTo>
                  <a:cubicBezTo>
                    <a:pt x="202" y="92"/>
                    <a:pt x="202" y="92"/>
                    <a:pt x="202" y="92"/>
                  </a:cubicBezTo>
                  <a:cubicBezTo>
                    <a:pt x="202" y="80"/>
                    <a:pt x="193" y="71"/>
                    <a:pt x="181" y="71"/>
                  </a:cubicBezTo>
                  <a:cubicBezTo>
                    <a:pt x="90" y="71"/>
                    <a:pt x="90" y="71"/>
                    <a:pt x="90" y="71"/>
                  </a:cubicBezTo>
                  <a:cubicBezTo>
                    <a:pt x="78" y="71"/>
                    <a:pt x="69" y="80"/>
                    <a:pt x="69" y="92"/>
                  </a:cubicBezTo>
                  <a:cubicBezTo>
                    <a:pt x="69" y="207"/>
                    <a:pt x="69" y="207"/>
                    <a:pt x="69" y="207"/>
                  </a:cubicBezTo>
                  <a:cubicBezTo>
                    <a:pt x="69" y="218"/>
                    <a:pt x="78" y="228"/>
                    <a:pt x="90" y="228"/>
                  </a:cubicBezTo>
                  <a:cubicBezTo>
                    <a:pt x="92" y="312"/>
                    <a:pt x="92" y="312"/>
                    <a:pt x="92" y="312"/>
                  </a:cubicBezTo>
                  <a:moveTo>
                    <a:pt x="136" y="223"/>
                  </a:moveTo>
                  <a:cubicBezTo>
                    <a:pt x="136" y="312"/>
                    <a:pt x="136" y="312"/>
                    <a:pt x="136" y="312"/>
                  </a:cubicBezTo>
                  <a:moveTo>
                    <a:pt x="91" y="281"/>
                  </a:moveTo>
                  <a:cubicBezTo>
                    <a:pt x="36" y="283"/>
                    <a:pt x="0" y="300"/>
                    <a:pt x="0" y="315"/>
                  </a:cubicBezTo>
                  <a:cubicBezTo>
                    <a:pt x="0" y="336"/>
                    <a:pt x="61" y="352"/>
                    <a:pt x="136" y="352"/>
                  </a:cubicBezTo>
                  <a:cubicBezTo>
                    <a:pt x="211" y="352"/>
                    <a:pt x="271" y="336"/>
                    <a:pt x="271" y="315"/>
                  </a:cubicBezTo>
                  <a:cubicBezTo>
                    <a:pt x="271" y="300"/>
                    <a:pt x="237" y="284"/>
                    <a:pt x="180" y="281"/>
                  </a:cubicBezTo>
                </a:path>
              </a:pathLst>
            </a:custGeom>
            <a:noFill/>
            <a:ln w="19050" cap="sq">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2" name="Rectangle 31">
            <a:extLst>
              <a:ext uri="{FF2B5EF4-FFF2-40B4-BE49-F238E27FC236}">
                <a16:creationId xmlns:a16="http://schemas.microsoft.com/office/drawing/2014/main" id="{8A2DD6D2-ACB5-4259-9F31-4FAA1BB6CF3D}"/>
              </a:ext>
            </a:extLst>
          </p:cNvPr>
          <p:cNvSpPr/>
          <p:nvPr/>
        </p:nvSpPr>
        <p:spPr bwMode="auto">
          <a:xfrm>
            <a:off x="462574" y="1917867"/>
            <a:ext cx="4286777" cy="1597684"/>
          </a:xfrm>
          <a:prstGeom prst="rect">
            <a:avLst/>
          </a:prstGeom>
          <a:solidFill>
            <a:srgbClr val="3C3C41"/>
          </a:solidFill>
          <a:ln w="9525" cap="flat" cmpd="sng" algn="ctr">
            <a:noFill/>
            <a:prstDash val="solid"/>
            <a:headEnd type="none" w="med" len="med"/>
            <a:tailEnd type="none" w="med" len="med"/>
          </a:ln>
          <a:effectLst/>
        </p:spPr>
        <p:txBody>
          <a:bodyPr rot="0" spcFirstLastPara="0" vertOverflow="overflow" horzOverflow="overflow" vert="horz" wrap="square" lIns="274320" tIns="143428" rIns="179285" bIns="143428" numCol="1" spcCol="0" rtlCol="0" fromWordArt="0" anchor="ctr" anchorCtr="0" forceAA="0" compatLnSpc="1">
            <a:prstTxWarp prst="textNoShape">
              <a:avLst/>
            </a:prstTxWarp>
            <a:noAutofit/>
          </a:bodyPr>
          <a:lstStyle/>
          <a:p>
            <a:pPr lvl="0"/>
            <a:r>
              <a:rPr lang="en-US" sz="3200">
                <a:solidFill>
                  <a:srgbClr val="50E6FF"/>
                </a:solidFill>
                <a:latin typeface="Segoe UI Semibold"/>
              </a:rPr>
              <a:t>Azure Within Reach</a:t>
            </a:r>
          </a:p>
          <a:p>
            <a:pPr lvl="0" defTabSz="914367">
              <a:buSzPct val="90000"/>
              <a:defRPr/>
            </a:pPr>
            <a:r>
              <a:rPr lang="en-US" sz="1600" spc="-49">
                <a:solidFill>
                  <a:srgbClr val="FFFFFF"/>
                </a:solidFill>
              </a:rPr>
              <a:t>SALES GUIDE</a:t>
            </a:r>
            <a:endParaRPr lang="en-US" sz="1600">
              <a:solidFill>
                <a:srgbClr val="FFFFFF"/>
              </a:solidFill>
            </a:endParaRPr>
          </a:p>
        </p:txBody>
      </p:sp>
      <p:sp>
        <p:nvSpPr>
          <p:cNvPr id="15" name="Arrow: Pentagon 14">
            <a:extLst>
              <a:ext uri="{FF2B5EF4-FFF2-40B4-BE49-F238E27FC236}">
                <a16:creationId xmlns:a16="http://schemas.microsoft.com/office/drawing/2014/main" id="{B8763859-520B-4BA9-99E5-5C6E0D5619D1}"/>
              </a:ext>
            </a:extLst>
          </p:cNvPr>
          <p:cNvSpPr/>
          <p:nvPr/>
        </p:nvSpPr>
        <p:spPr>
          <a:xfrm>
            <a:off x="0" y="4215898"/>
            <a:ext cx="3814353" cy="430887"/>
          </a:xfrm>
          <a:prstGeom prst="homePlate">
            <a:avLst/>
          </a:prstGeom>
          <a:solidFill>
            <a:schemeClr val="tx2"/>
          </a:solidFill>
        </p:spPr>
        <p:txBody>
          <a:bodyPr wrap="square" lIns="457200" tIns="91440" bIns="91440">
            <a:spAutoFit/>
          </a:bodyPr>
          <a:lstStyle/>
          <a:p>
            <a:pPr lvl="0" defTabSz="898654"/>
            <a:r>
              <a:rPr lang="en-US" sz="1600" b="1" kern="0" cap="all">
                <a:ln>
                  <a:solidFill>
                    <a:srgbClr val="FFFFFF">
                      <a:alpha val="0"/>
                    </a:srgbClr>
                  </a:solidFill>
                </a:ln>
                <a:solidFill>
                  <a:schemeClr val="bg1"/>
                </a:solidFill>
                <a:latin typeface="Segoe UI" pitchFamily="34" charset="0"/>
              </a:rPr>
              <a:t>HOW TO USE THIS GUIDE</a:t>
            </a:r>
          </a:p>
        </p:txBody>
      </p:sp>
      <p:sp>
        <p:nvSpPr>
          <p:cNvPr id="48" name="arrow_16" title="Icon of two arrows that crisscross">
            <a:extLst>
              <a:ext uri="{FF2B5EF4-FFF2-40B4-BE49-F238E27FC236}">
                <a16:creationId xmlns:a16="http://schemas.microsoft.com/office/drawing/2014/main" id="{EF2CA152-97E6-4CF5-AF19-CDEB0A239CD3}"/>
              </a:ext>
            </a:extLst>
          </p:cNvPr>
          <p:cNvSpPr>
            <a:spLocks noChangeAspect="1" noEditPoints="1"/>
          </p:cNvSpPr>
          <p:nvPr/>
        </p:nvSpPr>
        <p:spPr bwMode="auto">
          <a:xfrm>
            <a:off x="4679496" y="7639893"/>
            <a:ext cx="291675" cy="214980"/>
          </a:xfrm>
          <a:custGeom>
            <a:avLst/>
            <a:gdLst>
              <a:gd name="T0" fmla="*/ 347 w 347"/>
              <a:gd name="T1" fmla="*/ 206 h 254"/>
              <a:gd name="T2" fmla="*/ 182 w 347"/>
              <a:gd name="T3" fmla="*/ 151 h 254"/>
              <a:gd name="T4" fmla="*/ 135 w 347"/>
              <a:gd name="T5" fmla="*/ 101 h 254"/>
              <a:gd name="T6" fmla="*/ 0 w 347"/>
              <a:gd name="T7" fmla="*/ 47 h 254"/>
              <a:gd name="T8" fmla="*/ 347 w 347"/>
              <a:gd name="T9" fmla="*/ 48 h 254"/>
              <a:gd name="T10" fmla="*/ 158 w 347"/>
              <a:gd name="T11" fmla="*/ 130 h 254"/>
              <a:gd name="T12" fmla="*/ 0 w 347"/>
              <a:gd name="T13" fmla="*/ 207 h 254"/>
              <a:gd name="T14" fmla="*/ 299 w 347"/>
              <a:gd name="T15" fmla="*/ 95 h 254"/>
              <a:gd name="T16" fmla="*/ 347 w 347"/>
              <a:gd name="T17" fmla="*/ 48 h 254"/>
              <a:gd name="T18" fmla="*/ 299 w 347"/>
              <a:gd name="T19" fmla="*/ 0 h 254"/>
              <a:gd name="T20" fmla="*/ 299 w 347"/>
              <a:gd name="T21" fmla="*/ 254 h 254"/>
              <a:gd name="T22" fmla="*/ 347 w 347"/>
              <a:gd name="T23" fmla="*/ 206 h 254"/>
              <a:gd name="T24" fmla="*/ 299 w 347"/>
              <a:gd name="T25" fmla="*/ 158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7" h="254">
                <a:moveTo>
                  <a:pt x="347" y="206"/>
                </a:moveTo>
                <a:cubicBezTo>
                  <a:pt x="258" y="212"/>
                  <a:pt x="213" y="183"/>
                  <a:pt x="182" y="151"/>
                </a:cubicBezTo>
                <a:moveTo>
                  <a:pt x="135" y="101"/>
                </a:moveTo>
                <a:cubicBezTo>
                  <a:pt x="74" y="47"/>
                  <a:pt x="0" y="47"/>
                  <a:pt x="0" y="47"/>
                </a:cubicBezTo>
                <a:moveTo>
                  <a:pt x="347" y="48"/>
                </a:moveTo>
                <a:cubicBezTo>
                  <a:pt x="232" y="41"/>
                  <a:pt x="190" y="91"/>
                  <a:pt x="158" y="130"/>
                </a:cubicBezTo>
                <a:cubicBezTo>
                  <a:pt x="94" y="207"/>
                  <a:pt x="0" y="207"/>
                  <a:pt x="0" y="207"/>
                </a:cubicBezTo>
                <a:moveTo>
                  <a:pt x="299" y="95"/>
                </a:moveTo>
                <a:cubicBezTo>
                  <a:pt x="347" y="48"/>
                  <a:pt x="347" y="48"/>
                  <a:pt x="347" y="48"/>
                </a:cubicBezTo>
                <a:cubicBezTo>
                  <a:pt x="299" y="0"/>
                  <a:pt x="299" y="0"/>
                  <a:pt x="299" y="0"/>
                </a:cubicBezTo>
                <a:moveTo>
                  <a:pt x="299" y="254"/>
                </a:moveTo>
                <a:cubicBezTo>
                  <a:pt x="347" y="206"/>
                  <a:pt x="347" y="206"/>
                  <a:pt x="347" y="206"/>
                </a:cubicBezTo>
                <a:cubicBezTo>
                  <a:pt x="299" y="158"/>
                  <a:pt x="299" y="158"/>
                  <a:pt x="299" y="158"/>
                </a:cubicBezTo>
              </a:path>
            </a:pathLst>
          </a:custGeom>
          <a:noFill/>
          <a:ln w="19050" cap="sq">
            <a:solidFill>
              <a:srgbClr val="75757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question" title="Icon of a question mark">
            <a:extLst>
              <a:ext uri="{FF2B5EF4-FFF2-40B4-BE49-F238E27FC236}">
                <a16:creationId xmlns:a16="http://schemas.microsoft.com/office/drawing/2014/main" id="{8F14168F-49C7-4523-A765-F94CAD3A9AEA}"/>
              </a:ext>
            </a:extLst>
          </p:cNvPr>
          <p:cNvSpPr>
            <a:spLocks noChangeAspect="1" noEditPoints="1"/>
          </p:cNvSpPr>
          <p:nvPr/>
        </p:nvSpPr>
        <p:spPr bwMode="auto">
          <a:xfrm>
            <a:off x="6567431" y="7587196"/>
            <a:ext cx="180823" cy="339560"/>
          </a:xfrm>
          <a:custGeom>
            <a:avLst/>
            <a:gdLst>
              <a:gd name="T0" fmla="*/ 0 w 180"/>
              <a:gd name="T1" fmla="*/ 90 h 340"/>
              <a:gd name="T2" fmla="*/ 90 w 180"/>
              <a:gd name="T3" fmla="*/ 0 h 340"/>
              <a:gd name="T4" fmla="*/ 180 w 180"/>
              <a:gd name="T5" fmla="*/ 90 h 340"/>
              <a:gd name="T6" fmla="*/ 148 w 180"/>
              <a:gd name="T7" fmla="*/ 156 h 340"/>
              <a:gd name="T8" fmla="*/ 95 w 180"/>
              <a:gd name="T9" fmla="*/ 217 h 340"/>
              <a:gd name="T10" fmla="*/ 90 w 180"/>
              <a:gd name="T11" fmla="*/ 279 h 340"/>
              <a:gd name="T12" fmla="*/ 86 w 180"/>
              <a:gd name="T13" fmla="*/ 340 h 340"/>
              <a:gd name="T14" fmla="*/ 94 w 180"/>
              <a:gd name="T15" fmla="*/ 340 h 340"/>
              <a:gd name="T16" fmla="*/ 94 w 180"/>
              <a:gd name="T17" fmla="*/ 332 h 340"/>
              <a:gd name="T18" fmla="*/ 86 w 180"/>
              <a:gd name="T19" fmla="*/ 332 h 340"/>
              <a:gd name="T20" fmla="*/ 86 w 180"/>
              <a:gd name="T21" fmla="*/ 34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340">
                <a:moveTo>
                  <a:pt x="0" y="90"/>
                </a:moveTo>
                <a:cubicBezTo>
                  <a:pt x="0" y="40"/>
                  <a:pt x="40" y="0"/>
                  <a:pt x="90" y="0"/>
                </a:cubicBezTo>
                <a:cubicBezTo>
                  <a:pt x="139" y="0"/>
                  <a:pt x="180" y="40"/>
                  <a:pt x="180" y="90"/>
                </a:cubicBezTo>
                <a:cubicBezTo>
                  <a:pt x="180" y="116"/>
                  <a:pt x="169" y="138"/>
                  <a:pt x="148" y="156"/>
                </a:cubicBezTo>
                <a:cubicBezTo>
                  <a:pt x="148" y="156"/>
                  <a:pt x="109" y="186"/>
                  <a:pt x="95" y="217"/>
                </a:cubicBezTo>
                <a:cubicBezTo>
                  <a:pt x="86" y="236"/>
                  <a:pt x="90" y="279"/>
                  <a:pt x="90" y="279"/>
                </a:cubicBezTo>
                <a:moveTo>
                  <a:pt x="86" y="340"/>
                </a:moveTo>
                <a:cubicBezTo>
                  <a:pt x="94" y="340"/>
                  <a:pt x="94" y="340"/>
                  <a:pt x="94" y="340"/>
                </a:cubicBezTo>
                <a:cubicBezTo>
                  <a:pt x="94" y="332"/>
                  <a:pt x="94" y="332"/>
                  <a:pt x="94" y="332"/>
                </a:cubicBezTo>
                <a:cubicBezTo>
                  <a:pt x="86" y="332"/>
                  <a:pt x="86" y="332"/>
                  <a:pt x="86" y="332"/>
                </a:cubicBezTo>
                <a:lnTo>
                  <a:pt x="86" y="340"/>
                </a:lnTo>
                <a:close/>
              </a:path>
            </a:pathLst>
          </a:custGeom>
          <a:noFill/>
          <a:ln w="15875" cap="sq">
            <a:solidFill>
              <a:srgbClr val="50E6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gradFill>
                <a:gsLst>
                  <a:gs pos="0">
                    <a:srgbClr val="505050"/>
                  </a:gs>
                  <a:gs pos="100000">
                    <a:srgbClr val="505050"/>
                  </a:gs>
                </a:gsLst>
                <a:lin ang="5400000" scaled="1"/>
              </a:gradFill>
            </a:endParaRPr>
          </a:p>
        </p:txBody>
      </p:sp>
    </p:spTree>
    <p:extLst>
      <p:ext uri="{BB962C8B-B14F-4D97-AF65-F5344CB8AC3E}">
        <p14:creationId xmlns:p14="http://schemas.microsoft.com/office/powerpoint/2010/main" val="38188538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5C4A73C1-E111-444E-A633-4DDDC38E21B1}"/>
              </a:ext>
            </a:extLst>
          </p:cNvPr>
          <p:cNvSpPr/>
          <p:nvPr/>
        </p:nvSpPr>
        <p:spPr bwMode="auto">
          <a:xfrm>
            <a:off x="0" y="1209197"/>
            <a:ext cx="7772400" cy="976126"/>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14" name="Rectangle 13">
            <a:extLst>
              <a:ext uri="{FF2B5EF4-FFF2-40B4-BE49-F238E27FC236}">
                <a16:creationId xmlns:a16="http://schemas.microsoft.com/office/drawing/2014/main" id="{DBC7E0DE-CFD3-473D-B133-50EE58371DC0}"/>
              </a:ext>
            </a:extLst>
          </p:cNvPr>
          <p:cNvSpPr/>
          <p:nvPr/>
        </p:nvSpPr>
        <p:spPr bwMode="auto">
          <a:xfrm>
            <a:off x="448588" y="1568924"/>
            <a:ext cx="6866610" cy="559558"/>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150346" numCol="1" spcCol="0" rtlCol="0" fromWordArt="0" anchor="t" anchorCtr="0" forceAA="0" compatLnSpc="1">
            <a:prstTxWarp prst="textNoShape">
              <a:avLst/>
            </a:prstTxWarp>
            <a:noAutofit/>
          </a:bodyPr>
          <a:lstStyle/>
          <a:p>
            <a:pPr defTabSz="1078134" fontAlgn="base">
              <a:lnSpc>
                <a:spcPct val="90000"/>
              </a:lnSpc>
              <a:spcBef>
                <a:spcPct val="0"/>
              </a:spcBef>
              <a:spcAft>
                <a:spcPct val="0"/>
              </a:spcAft>
            </a:pPr>
            <a:r>
              <a:rPr lang="en-US" sz="1400" b="1">
                <a:solidFill>
                  <a:srgbClr val="50E6FF"/>
                </a:solidFill>
                <a:cs typeface="Segoe UI" pitchFamily="34" charset="0"/>
              </a:rPr>
              <a:t>GOAL: </a:t>
            </a:r>
            <a:br>
              <a:rPr lang="en-US" sz="1400" b="1">
                <a:solidFill>
                  <a:schemeClr val="bg1"/>
                </a:solidFill>
                <a:cs typeface="Segoe UI" pitchFamily="34" charset="0"/>
              </a:rPr>
            </a:br>
            <a:r>
              <a:rPr lang="en-US" sz="1400" b="1">
                <a:solidFill>
                  <a:schemeClr val="bg1"/>
                </a:solidFill>
                <a:cs typeface="Segoe UI" pitchFamily="34" charset="0"/>
              </a:rPr>
              <a:t>Get the customer started on a journey to running services in Azure</a:t>
            </a:r>
          </a:p>
        </p:txBody>
      </p:sp>
      <p:sp>
        <p:nvSpPr>
          <p:cNvPr id="4" name="Rectangle 3">
            <a:extLst>
              <a:ext uri="{FF2B5EF4-FFF2-40B4-BE49-F238E27FC236}">
                <a16:creationId xmlns:a16="http://schemas.microsoft.com/office/drawing/2014/main" id="{69AEEBD1-2838-40A3-9F69-C08E10C8E977}"/>
              </a:ext>
            </a:extLst>
          </p:cNvPr>
          <p:cNvSpPr/>
          <p:nvPr/>
        </p:nvSpPr>
        <p:spPr>
          <a:xfrm>
            <a:off x="470263" y="8689597"/>
            <a:ext cx="6866610" cy="1184940"/>
          </a:xfrm>
          <a:prstGeom prst="rect">
            <a:avLst/>
          </a:prstGeom>
        </p:spPr>
        <p:txBody>
          <a:bodyPr wrap="square" lIns="0" tIns="0" rIns="0" bIns="0">
            <a:spAutoFit/>
          </a:bodyPr>
          <a:lstStyle/>
          <a:p>
            <a:r>
              <a:rPr lang="en-US" sz="1100"/>
              <a:t>It can be daunting to think of moving to the cloud as an all-or-nothing proposition. When you upgrade to the current Windows Server technology, you can move any or all of your services to the cloud, on your terms. These can include:</a:t>
            </a:r>
          </a:p>
          <a:p>
            <a:pPr marL="171450" indent="-171450">
              <a:buFont typeface="Arial" panose="020B0604020202020204" pitchFamily="34" charset="0"/>
              <a:buChar char="•"/>
            </a:pPr>
            <a:r>
              <a:rPr lang="en-US" sz="1100">
                <a:solidFill>
                  <a:srgbClr val="3C3C41"/>
                </a:solidFill>
              </a:rPr>
              <a:t>Identity services	</a:t>
            </a:r>
          </a:p>
          <a:p>
            <a:pPr marL="171450" indent="-171450">
              <a:buFont typeface="Arial" panose="020B0604020202020204" pitchFamily="34" charset="0"/>
              <a:buChar char="•"/>
            </a:pPr>
            <a:r>
              <a:rPr lang="en-US" sz="1100">
                <a:solidFill>
                  <a:srgbClr val="3C3C41"/>
                </a:solidFill>
              </a:rPr>
              <a:t>Backup and recovery</a:t>
            </a:r>
          </a:p>
          <a:p>
            <a:pPr marL="171450" indent="-171450">
              <a:buFont typeface="Arial" panose="020B0604020202020204" pitchFamily="34" charset="0"/>
              <a:buChar char="•"/>
            </a:pPr>
            <a:r>
              <a:rPr lang="en-US" sz="1100">
                <a:solidFill>
                  <a:srgbClr val="3C3C41"/>
                </a:solidFill>
              </a:rPr>
              <a:t>Enterprise apps (Microsoft Dynamics, etc.)</a:t>
            </a:r>
          </a:p>
          <a:p>
            <a:pPr marL="171450" indent="-171450">
              <a:buFont typeface="Arial" panose="020B0604020202020204" pitchFamily="34" charset="0"/>
              <a:buChar char="•"/>
            </a:pPr>
            <a:r>
              <a:rPr lang="en-US" sz="1100">
                <a:solidFill>
                  <a:srgbClr val="3C3C41"/>
                </a:solidFill>
              </a:rPr>
              <a:t>Line-of-business apps</a:t>
            </a:r>
          </a:p>
        </p:txBody>
      </p:sp>
      <p:pic>
        <p:nvPicPr>
          <p:cNvPr id="9" name="Picture 8">
            <a:extLst>
              <a:ext uri="{FF2B5EF4-FFF2-40B4-BE49-F238E27FC236}">
                <a16:creationId xmlns:a16="http://schemas.microsoft.com/office/drawing/2014/main" id="{C9820D56-253D-45EF-B987-47CE314549F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bwMode="invGray">
          <a:xfrm>
            <a:off x="6389445" y="9567969"/>
            <a:ext cx="925755" cy="198376"/>
          </a:xfrm>
          <a:prstGeom prst="rect">
            <a:avLst/>
          </a:prstGeom>
          <a:noFill/>
          <a:ln>
            <a:noFill/>
          </a:ln>
        </p:spPr>
      </p:pic>
      <p:sp>
        <p:nvSpPr>
          <p:cNvPr id="10" name="Freeform: Shape 9">
            <a:extLst>
              <a:ext uri="{FF2B5EF4-FFF2-40B4-BE49-F238E27FC236}">
                <a16:creationId xmlns:a16="http://schemas.microsoft.com/office/drawing/2014/main" id="{FD0195D4-E0FC-4C6E-88A3-509F68420772}"/>
              </a:ext>
            </a:extLst>
          </p:cNvPr>
          <p:cNvSpPr/>
          <p:nvPr/>
        </p:nvSpPr>
        <p:spPr>
          <a:xfrm>
            <a:off x="2624184" y="452070"/>
            <a:ext cx="4875318" cy="1304593"/>
          </a:xfrm>
          <a:custGeom>
            <a:avLst/>
            <a:gdLst>
              <a:gd name="connsiteX0" fmla="*/ 5903595 w 5892800"/>
              <a:gd name="connsiteY0" fmla="*/ 1406652 h 1397000"/>
              <a:gd name="connsiteX1" fmla="*/ 0 w 5892800"/>
              <a:gd name="connsiteY1" fmla="*/ 1406652 h 1397000"/>
              <a:gd name="connsiteX2" fmla="*/ 0 w 5892800"/>
              <a:gd name="connsiteY2" fmla="*/ 0 h 1397000"/>
              <a:gd name="connsiteX3" fmla="*/ 5903595 w 5892800"/>
              <a:gd name="connsiteY3" fmla="*/ 0 h 1397000"/>
              <a:gd name="connsiteX4" fmla="*/ 5656199 w 5892800"/>
              <a:gd name="connsiteY4" fmla="*/ 703326 h 1397000"/>
              <a:gd name="connsiteX5" fmla="*/ 5903595 w 5892800"/>
              <a:gd name="connsiteY5" fmla="*/ 1406652 h 1397000"/>
              <a:gd name="connsiteX0" fmla="*/ 5903595 w 5903595"/>
              <a:gd name="connsiteY0" fmla="*/ 1406652 h 1406652"/>
              <a:gd name="connsiteX1" fmla="*/ 0 w 5903595"/>
              <a:gd name="connsiteY1" fmla="*/ 1406652 h 1406652"/>
              <a:gd name="connsiteX2" fmla="*/ 0 w 5903595"/>
              <a:gd name="connsiteY2" fmla="*/ 0 h 1406652"/>
              <a:gd name="connsiteX3" fmla="*/ 5903595 w 5903595"/>
              <a:gd name="connsiteY3" fmla="*/ 0 h 1406652"/>
              <a:gd name="connsiteX4" fmla="*/ 5508565 w 5903595"/>
              <a:gd name="connsiteY4" fmla="*/ 720743 h 1406652"/>
              <a:gd name="connsiteX5" fmla="*/ 5903595 w 5903595"/>
              <a:gd name="connsiteY5" fmla="*/ 1406652 h 1406652"/>
              <a:gd name="connsiteX0" fmla="*/ 5903595 w 5903595"/>
              <a:gd name="connsiteY0" fmla="*/ 1406652 h 1406652"/>
              <a:gd name="connsiteX1" fmla="*/ 0 w 5903595"/>
              <a:gd name="connsiteY1" fmla="*/ 1406652 h 1406652"/>
              <a:gd name="connsiteX2" fmla="*/ 0 w 5903595"/>
              <a:gd name="connsiteY2" fmla="*/ 0 h 1406652"/>
              <a:gd name="connsiteX3" fmla="*/ 5903595 w 5903595"/>
              <a:gd name="connsiteY3" fmla="*/ 0 h 1406652"/>
              <a:gd name="connsiteX4" fmla="*/ 5529656 w 5903595"/>
              <a:gd name="connsiteY4" fmla="*/ 668491 h 1406652"/>
              <a:gd name="connsiteX5" fmla="*/ 5903595 w 5903595"/>
              <a:gd name="connsiteY5" fmla="*/ 1406652 h 1406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3595" h="1406652">
                <a:moveTo>
                  <a:pt x="5903595" y="1406652"/>
                </a:moveTo>
                <a:lnTo>
                  <a:pt x="0" y="1406652"/>
                </a:lnTo>
                <a:lnTo>
                  <a:pt x="0" y="0"/>
                </a:lnTo>
                <a:lnTo>
                  <a:pt x="5903595" y="0"/>
                </a:lnTo>
                <a:lnTo>
                  <a:pt x="5529656" y="668491"/>
                </a:lnTo>
                <a:lnTo>
                  <a:pt x="5903595" y="1406652"/>
                </a:lnTo>
                <a:close/>
              </a:path>
            </a:pathLst>
          </a:custGeom>
          <a:solidFill>
            <a:srgbClr val="EBEBEB"/>
          </a:solidFill>
          <a:ln w="12700"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8123B48-57EC-41F0-AB84-19A63FD3A80D}"/>
              </a:ext>
            </a:extLst>
          </p:cNvPr>
          <p:cNvSpPr/>
          <p:nvPr/>
        </p:nvSpPr>
        <p:spPr>
          <a:xfrm>
            <a:off x="-1" y="105968"/>
            <a:ext cx="3030584" cy="1291031"/>
          </a:xfrm>
          <a:custGeom>
            <a:avLst/>
            <a:gdLst>
              <a:gd name="connsiteX0" fmla="*/ 0 w 2006600"/>
              <a:gd name="connsiteY0" fmla="*/ 0 h 1397000"/>
              <a:gd name="connsiteX1" fmla="*/ 2010156 w 2006600"/>
              <a:gd name="connsiteY1" fmla="*/ 0 h 1397000"/>
              <a:gd name="connsiteX2" fmla="*/ 2010156 w 2006600"/>
              <a:gd name="connsiteY2" fmla="*/ 1406525 h 1397000"/>
              <a:gd name="connsiteX3" fmla="*/ 0 w 2006600"/>
              <a:gd name="connsiteY3" fmla="*/ 1406525 h 1397000"/>
            </a:gdLst>
            <a:ahLst/>
            <a:cxnLst>
              <a:cxn ang="0">
                <a:pos x="connsiteX0" y="connsiteY0"/>
              </a:cxn>
              <a:cxn ang="0">
                <a:pos x="connsiteX1" y="connsiteY1"/>
              </a:cxn>
              <a:cxn ang="0">
                <a:pos x="connsiteX2" y="connsiteY2"/>
              </a:cxn>
              <a:cxn ang="0">
                <a:pos x="connsiteX3" y="connsiteY3"/>
              </a:cxn>
            </a:cxnLst>
            <a:rect l="l" t="t" r="r" b="b"/>
            <a:pathLst>
              <a:path w="2006600" h="1397000">
                <a:moveTo>
                  <a:pt x="0" y="0"/>
                </a:moveTo>
                <a:lnTo>
                  <a:pt x="2010156" y="0"/>
                </a:lnTo>
                <a:lnTo>
                  <a:pt x="2010156" y="1406525"/>
                </a:lnTo>
                <a:lnTo>
                  <a:pt x="0" y="1406525"/>
                </a:lnTo>
                <a:close/>
              </a:path>
            </a:pathLst>
          </a:custGeom>
          <a:solidFill>
            <a:srgbClr val="0078D7"/>
          </a:solidFill>
          <a:ln w="12700"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5A6ACCB-C57D-4E70-B643-63AACBDC930D}"/>
              </a:ext>
            </a:extLst>
          </p:cNvPr>
          <p:cNvSpPr/>
          <p:nvPr/>
        </p:nvSpPr>
        <p:spPr>
          <a:xfrm>
            <a:off x="6350" y="509143"/>
            <a:ext cx="368300" cy="889000"/>
          </a:xfrm>
          <a:custGeom>
            <a:avLst/>
            <a:gdLst>
              <a:gd name="connsiteX0" fmla="*/ 380111 w 368300"/>
              <a:gd name="connsiteY0" fmla="*/ 0 h 889000"/>
              <a:gd name="connsiteX1" fmla="*/ 380111 w 368300"/>
              <a:gd name="connsiteY1" fmla="*/ 897509 h 889000"/>
              <a:gd name="connsiteX2" fmla="*/ 187198 w 368300"/>
              <a:gd name="connsiteY2" fmla="*/ 897509 h 889000"/>
              <a:gd name="connsiteX3" fmla="*/ 187198 w 368300"/>
              <a:gd name="connsiteY3" fmla="*/ 217932 h 889000"/>
              <a:gd name="connsiteX4" fmla="*/ 149098 w 368300"/>
              <a:gd name="connsiteY4" fmla="*/ 244475 h 889000"/>
              <a:gd name="connsiteX5" fmla="*/ 102870 w 368300"/>
              <a:gd name="connsiteY5" fmla="*/ 267208 h 889000"/>
              <a:gd name="connsiteX6" fmla="*/ 52070 w 368300"/>
              <a:gd name="connsiteY6" fmla="*/ 284353 h 889000"/>
              <a:gd name="connsiteX7" fmla="*/ 0 w 368300"/>
              <a:gd name="connsiteY7" fmla="*/ 294386 h 889000"/>
              <a:gd name="connsiteX8" fmla="*/ 0 w 368300"/>
              <a:gd name="connsiteY8" fmla="*/ 131572 h 889000"/>
              <a:gd name="connsiteX9" fmla="*/ 141986 w 368300"/>
              <a:gd name="connsiteY9" fmla="*/ 75311 h 889000"/>
              <a:gd name="connsiteX10" fmla="*/ 262636 w 368300"/>
              <a:gd name="connsiteY10" fmla="*/ 0 h 88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8300" h="889000">
                <a:moveTo>
                  <a:pt x="380111" y="0"/>
                </a:moveTo>
                <a:lnTo>
                  <a:pt x="380111" y="897509"/>
                </a:lnTo>
                <a:lnTo>
                  <a:pt x="187198" y="897509"/>
                </a:lnTo>
                <a:lnTo>
                  <a:pt x="187198" y="217932"/>
                </a:lnTo>
                <a:cubicBezTo>
                  <a:pt x="175468" y="228092"/>
                  <a:pt x="162697" y="236994"/>
                  <a:pt x="149098" y="244475"/>
                </a:cubicBezTo>
                <a:cubicBezTo>
                  <a:pt x="134205" y="253060"/>
                  <a:pt x="118763" y="260655"/>
                  <a:pt x="102870" y="267208"/>
                </a:cubicBezTo>
                <a:cubicBezTo>
                  <a:pt x="86320" y="274002"/>
                  <a:pt x="69352" y="279730"/>
                  <a:pt x="52070" y="284353"/>
                </a:cubicBezTo>
                <a:cubicBezTo>
                  <a:pt x="34974" y="288937"/>
                  <a:pt x="17573" y="292290"/>
                  <a:pt x="0" y="294386"/>
                </a:cubicBezTo>
                <a:lnTo>
                  <a:pt x="0" y="131572"/>
                </a:lnTo>
                <a:cubicBezTo>
                  <a:pt x="49002" y="117348"/>
                  <a:pt x="96544" y="98514"/>
                  <a:pt x="141986" y="75311"/>
                </a:cubicBezTo>
                <a:cubicBezTo>
                  <a:pt x="184335" y="53797"/>
                  <a:pt x="224707" y="28600"/>
                  <a:pt x="262636" y="0"/>
                </a:cubicBezTo>
                <a:close/>
              </a:path>
            </a:pathLst>
          </a:custGeom>
          <a:solidFill>
            <a:srgbClr val="0064AF"/>
          </a:solidFill>
          <a:ln w="12700"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FAFC863F-006E-4DCE-9940-14CB26B3884E}"/>
              </a:ext>
            </a:extLst>
          </p:cNvPr>
          <p:cNvSpPr/>
          <p:nvPr/>
        </p:nvSpPr>
        <p:spPr>
          <a:xfrm>
            <a:off x="2624183" y="1406652"/>
            <a:ext cx="406400" cy="342900"/>
          </a:xfrm>
          <a:custGeom>
            <a:avLst/>
            <a:gdLst>
              <a:gd name="connsiteX0" fmla="*/ 412369 w 406400"/>
              <a:gd name="connsiteY0" fmla="*/ 0 h 342900"/>
              <a:gd name="connsiteX1" fmla="*/ 0 w 406400"/>
              <a:gd name="connsiteY1" fmla="*/ 0 h 342900"/>
              <a:gd name="connsiteX2" fmla="*/ 0 w 406400"/>
              <a:gd name="connsiteY2" fmla="*/ 350012 h 342900"/>
              <a:gd name="connsiteX3" fmla="*/ 412369 w 406400"/>
              <a:gd name="connsiteY3" fmla="*/ 0 h 342900"/>
            </a:gdLst>
            <a:ahLst/>
            <a:cxnLst>
              <a:cxn ang="0">
                <a:pos x="connsiteX0" y="connsiteY0"/>
              </a:cxn>
              <a:cxn ang="0">
                <a:pos x="connsiteX1" y="connsiteY1"/>
              </a:cxn>
              <a:cxn ang="0">
                <a:pos x="connsiteX2" y="connsiteY2"/>
              </a:cxn>
              <a:cxn ang="0">
                <a:pos x="connsiteX3" y="connsiteY3"/>
              </a:cxn>
            </a:cxnLst>
            <a:rect l="l" t="t" r="r" b="b"/>
            <a:pathLst>
              <a:path w="406400" h="342900">
                <a:moveTo>
                  <a:pt x="412369" y="0"/>
                </a:moveTo>
                <a:lnTo>
                  <a:pt x="0" y="0"/>
                </a:lnTo>
                <a:lnTo>
                  <a:pt x="0" y="350012"/>
                </a:lnTo>
                <a:lnTo>
                  <a:pt x="412369" y="0"/>
                </a:lnTo>
                <a:close/>
              </a:path>
            </a:pathLst>
          </a:custGeom>
          <a:solidFill>
            <a:srgbClr val="0064AF"/>
          </a:solidFill>
          <a:ln w="12700" cap="flat">
            <a:noFill/>
            <a:prstDash val="solid"/>
            <a:miter/>
          </a:ln>
        </p:spPr>
        <p:txBody>
          <a:bodyPr rtlCol="0" anchor="ctr"/>
          <a:lstStyle/>
          <a:p>
            <a:endParaRPr lang="en-US"/>
          </a:p>
        </p:txBody>
      </p:sp>
      <p:sp>
        <p:nvSpPr>
          <p:cNvPr id="17" name="Rectangle 16">
            <a:extLst>
              <a:ext uri="{FF2B5EF4-FFF2-40B4-BE49-F238E27FC236}">
                <a16:creationId xmlns:a16="http://schemas.microsoft.com/office/drawing/2014/main" id="{F35F7A26-D68D-46CE-B9F2-E4E66128FEFC}"/>
              </a:ext>
            </a:extLst>
          </p:cNvPr>
          <p:cNvSpPr/>
          <p:nvPr/>
        </p:nvSpPr>
        <p:spPr>
          <a:xfrm>
            <a:off x="470263" y="501088"/>
            <a:ext cx="2072640" cy="830997"/>
          </a:xfrm>
          <a:prstGeom prst="rect">
            <a:avLst/>
          </a:prstGeom>
        </p:spPr>
        <p:txBody>
          <a:bodyPr wrap="square">
            <a:spAutoFit/>
          </a:bodyPr>
          <a:lstStyle/>
          <a:p>
            <a:r>
              <a:rPr lang="en-US" sz="1600">
                <a:solidFill>
                  <a:schemeClr val="bg1"/>
                </a:solidFill>
                <a:latin typeface="Segoe UI Semibold" panose="020B0702040204020203" pitchFamily="34" charset="0"/>
                <a:cs typeface="Segoe UI Semibold" panose="020B0702040204020203" pitchFamily="34" charset="0"/>
              </a:rPr>
              <a:t>Understand the customer’s needs and pain points. </a:t>
            </a:r>
          </a:p>
        </p:txBody>
      </p:sp>
      <p:sp>
        <p:nvSpPr>
          <p:cNvPr id="18" name="Rectangle 17">
            <a:extLst>
              <a:ext uri="{FF2B5EF4-FFF2-40B4-BE49-F238E27FC236}">
                <a16:creationId xmlns:a16="http://schemas.microsoft.com/office/drawing/2014/main" id="{ADA0C771-BC45-4112-821E-ED8741B7EECA}"/>
              </a:ext>
            </a:extLst>
          </p:cNvPr>
          <p:cNvSpPr/>
          <p:nvPr/>
        </p:nvSpPr>
        <p:spPr>
          <a:xfrm>
            <a:off x="3126196" y="623995"/>
            <a:ext cx="4017554" cy="954107"/>
          </a:xfrm>
          <a:prstGeom prst="rect">
            <a:avLst/>
          </a:prstGeom>
        </p:spPr>
        <p:txBody>
          <a:bodyPr wrap="square">
            <a:spAutoFit/>
          </a:bodyPr>
          <a:lstStyle/>
          <a:p>
            <a:r>
              <a:rPr lang="en-US" sz="1400" dirty="0"/>
              <a:t>Ask probing questions to help understand nonprofit customers’ concerns about migrating current Windows Server 2008/R2 to Azure—and understand how you can help them get there. </a:t>
            </a:r>
          </a:p>
        </p:txBody>
      </p:sp>
      <p:sp>
        <p:nvSpPr>
          <p:cNvPr id="19" name="people_19" title="Icon of a person standing on a circle">
            <a:extLst>
              <a:ext uri="{FF2B5EF4-FFF2-40B4-BE49-F238E27FC236}">
                <a16:creationId xmlns:a16="http://schemas.microsoft.com/office/drawing/2014/main" id="{18B7B6E9-A8BA-4E7A-B291-1503042146CA}"/>
              </a:ext>
            </a:extLst>
          </p:cNvPr>
          <p:cNvSpPr>
            <a:spLocks noChangeAspect="1" noEditPoints="1"/>
          </p:cNvSpPr>
          <p:nvPr/>
        </p:nvSpPr>
        <p:spPr bwMode="auto">
          <a:xfrm>
            <a:off x="2414734" y="238029"/>
            <a:ext cx="418897" cy="542228"/>
          </a:xfrm>
          <a:custGeom>
            <a:avLst/>
            <a:gdLst>
              <a:gd name="T0" fmla="*/ 100 w 271"/>
              <a:gd name="T1" fmla="*/ 35 h 352"/>
              <a:gd name="T2" fmla="*/ 136 w 271"/>
              <a:gd name="T3" fmla="*/ 0 h 352"/>
              <a:gd name="T4" fmla="*/ 171 w 271"/>
              <a:gd name="T5" fmla="*/ 35 h 352"/>
              <a:gd name="T6" fmla="*/ 136 w 271"/>
              <a:gd name="T7" fmla="*/ 71 h 352"/>
              <a:gd name="T8" fmla="*/ 100 w 271"/>
              <a:gd name="T9" fmla="*/ 35 h 352"/>
              <a:gd name="T10" fmla="*/ 180 w 271"/>
              <a:gd name="T11" fmla="*/ 312 h 352"/>
              <a:gd name="T12" fmla="*/ 181 w 271"/>
              <a:gd name="T13" fmla="*/ 228 h 352"/>
              <a:gd name="T14" fmla="*/ 202 w 271"/>
              <a:gd name="T15" fmla="*/ 207 h 352"/>
              <a:gd name="T16" fmla="*/ 202 w 271"/>
              <a:gd name="T17" fmla="*/ 92 h 352"/>
              <a:gd name="T18" fmla="*/ 181 w 271"/>
              <a:gd name="T19" fmla="*/ 71 h 352"/>
              <a:gd name="T20" fmla="*/ 90 w 271"/>
              <a:gd name="T21" fmla="*/ 71 h 352"/>
              <a:gd name="T22" fmla="*/ 69 w 271"/>
              <a:gd name="T23" fmla="*/ 92 h 352"/>
              <a:gd name="T24" fmla="*/ 69 w 271"/>
              <a:gd name="T25" fmla="*/ 207 h 352"/>
              <a:gd name="T26" fmla="*/ 90 w 271"/>
              <a:gd name="T27" fmla="*/ 228 h 352"/>
              <a:gd name="T28" fmla="*/ 92 w 271"/>
              <a:gd name="T29" fmla="*/ 312 h 352"/>
              <a:gd name="T30" fmla="*/ 136 w 271"/>
              <a:gd name="T31" fmla="*/ 223 h 352"/>
              <a:gd name="T32" fmla="*/ 136 w 271"/>
              <a:gd name="T33" fmla="*/ 312 h 352"/>
              <a:gd name="T34" fmla="*/ 91 w 271"/>
              <a:gd name="T35" fmla="*/ 281 h 352"/>
              <a:gd name="T36" fmla="*/ 0 w 271"/>
              <a:gd name="T37" fmla="*/ 315 h 352"/>
              <a:gd name="T38" fmla="*/ 136 w 271"/>
              <a:gd name="T39" fmla="*/ 352 h 352"/>
              <a:gd name="T40" fmla="*/ 271 w 271"/>
              <a:gd name="T41" fmla="*/ 315 h 352"/>
              <a:gd name="T42" fmla="*/ 180 w 271"/>
              <a:gd name="T43" fmla="*/ 28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1" h="352">
                <a:moveTo>
                  <a:pt x="100" y="35"/>
                </a:moveTo>
                <a:cubicBezTo>
                  <a:pt x="100" y="16"/>
                  <a:pt x="116" y="0"/>
                  <a:pt x="136" y="0"/>
                </a:cubicBezTo>
                <a:cubicBezTo>
                  <a:pt x="155" y="0"/>
                  <a:pt x="171" y="16"/>
                  <a:pt x="171" y="35"/>
                </a:cubicBezTo>
                <a:cubicBezTo>
                  <a:pt x="171" y="55"/>
                  <a:pt x="155" y="71"/>
                  <a:pt x="136" y="71"/>
                </a:cubicBezTo>
                <a:cubicBezTo>
                  <a:pt x="116" y="71"/>
                  <a:pt x="100" y="55"/>
                  <a:pt x="100" y="35"/>
                </a:cubicBezTo>
                <a:close/>
                <a:moveTo>
                  <a:pt x="180" y="312"/>
                </a:moveTo>
                <a:cubicBezTo>
                  <a:pt x="181" y="228"/>
                  <a:pt x="181" y="228"/>
                  <a:pt x="181" y="228"/>
                </a:cubicBezTo>
                <a:cubicBezTo>
                  <a:pt x="193" y="228"/>
                  <a:pt x="202" y="218"/>
                  <a:pt x="202" y="207"/>
                </a:cubicBezTo>
                <a:cubicBezTo>
                  <a:pt x="202" y="92"/>
                  <a:pt x="202" y="92"/>
                  <a:pt x="202" y="92"/>
                </a:cubicBezTo>
                <a:cubicBezTo>
                  <a:pt x="202" y="80"/>
                  <a:pt x="193" y="71"/>
                  <a:pt x="181" y="71"/>
                </a:cubicBezTo>
                <a:cubicBezTo>
                  <a:pt x="90" y="71"/>
                  <a:pt x="90" y="71"/>
                  <a:pt x="90" y="71"/>
                </a:cubicBezTo>
                <a:cubicBezTo>
                  <a:pt x="78" y="71"/>
                  <a:pt x="69" y="80"/>
                  <a:pt x="69" y="92"/>
                </a:cubicBezTo>
                <a:cubicBezTo>
                  <a:pt x="69" y="207"/>
                  <a:pt x="69" y="207"/>
                  <a:pt x="69" y="207"/>
                </a:cubicBezTo>
                <a:cubicBezTo>
                  <a:pt x="69" y="218"/>
                  <a:pt x="78" y="228"/>
                  <a:pt x="90" y="228"/>
                </a:cubicBezTo>
                <a:cubicBezTo>
                  <a:pt x="92" y="312"/>
                  <a:pt x="92" y="312"/>
                  <a:pt x="92" y="312"/>
                </a:cubicBezTo>
                <a:moveTo>
                  <a:pt x="136" y="223"/>
                </a:moveTo>
                <a:cubicBezTo>
                  <a:pt x="136" y="312"/>
                  <a:pt x="136" y="312"/>
                  <a:pt x="136" y="312"/>
                </a:cubicBezTo>
                <a:moveTo>
                  <a:pt x="91" y="281"/>
                </a:moveTo>
                <a:cubicBezTo>
                  <a:pt x="36" y="283"/>
                  <a:pt x="0" y="300"/>
                  <a:pt x="0" y="315"/>
                </a:cubicBezTo>
                <a:cubicBezTo>
                  <a:pt x="0" y="336"/>
                  <a:pt x="61" y="352"/>
                  <a:pt x="136" y="352"/>
                </a:cubicBezTo>
                <a:cubicBezTo>
                  <a:pt x="211" y="352"/>
                  <a:pt x="271" y="336"/>
                  <a:pt x="271" y="315"/>
                </a:cubicBezTo>
                <a:cubicBezTo>
                  <a:pt x="271" y="300"/>
                  <a:pt x="237" y="284"/>
                  <a:pt x="180" y="281"/>
                </a:cubicBezTo>
              </a:path>
            </a:pathLst>
          </a:custGeom>
          <a:noFill/>
          <a:ln w="19050"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TextBox 24">
            <a:extLst>
              <a:ext uri="{FF2B5EF4-FFF2-40B4-BE49-F238E27FC236}">
                <a16:creationId xmlns:a16="http://schemas.microsoft.com/office/drawing/2014/main" id="{B6848970-8335-4C52-A793-F6DBE7B8E4EA}"/>
              </a:ext>
            </a:extLst>
          </p:cNvPr>
          <p:cNvSpPr txBox="1"/>
          <p:nvPr/>
        </p:nvSpPr>
        <p:spPr>
          <a:xfrm>
            <a:off x="202130" y="2211737"/>
            <a:ext cx="512961" cy="664797"/>
          </a:xfrm>
          <a:prstGeom prst="rect">
            <a:avLst/>
          </a:prstGeom>
          <a:noFill/>
        </p:spPr>
        <p:txBody>
          <a:bodyPr wrap="none" lIns="0" tIns="0" rIns="0" bIns="0" rtlCol="0">
            <a:spAutoFit/>
          </a:bodyPr>
          <a:lstStyle/>
          <a:p>
            <a:pPr>
              <a:lnSpc>
                <a:spcPct val="90000"/>
              </a:lnSpc>
              <a:spcAft>
                <a:spcPts val="600"/>
              </a:spcAft>
            </a:pPr>
            <a:r>
              <a:rPr lang="en-US" sz="4800" b="1">
                <a:solidFill>
                  <a:schemeClr val="tx2"/>
                </a:solidFill>
                <a:latin typeface="Arial Black" panose="020B0A04020102020204" pitchFamily="34" charset="0"/>
                <a:cs typeface="Arial" panose="020B0604020202020204" pitchFamily="34" charset="0"/>
              </a:rPr>
              <a:t>Q</a:t>
            </a:r>
          </a:p>
        </p:txBody>
      </p:sp>
      <p:sp>
        <p:nvSpPr>
          <p:cNvPr id="7" name="Arrow: Pentagon 6">
            <a:extLst>
              <a:ext uri="{FF2B5EF4-FFF2-40B4-BE49-F238E27FC236}">
                <a16:creationId xmlns:a16="http://schemas.microsoft.com/office/drawing/2014/main" id="{FF07846D-682C-4787-B6CE-B61709EA7ECD}"/>
              </a:ext>
            </a:extLst>
          </p:cNvPr>
          <p:cNvSpPr/>
          <p:nvPr/>
        </p:nvSpPr>
        <p:spPr>
          <a:xfrm>
            <a:off x="630133" y="2363755"/>
            <a:ext cx="6706740" cy="307777"/>
          </a:xfrm>
          <a:prstGeom prst="homePlate">
            <a:avLst/>
          </a:prstGeom>
          <a:solidFill>
            <a:schemeClr val="tx2"/>
          </a:solidFill>
        </p:spPr>
        <p:txBody>
          <a:bodyPr wrap="square" lIns="91440" rIns="0" anchor="ctr">
            <a:spAutoFit/>
          </a:bodyPr>
          <a:lstStyle/>
          <a:p>
            <a:r>
              <a:rPr lang="en-US" sz="1400" b="1">
                <a:solidFill>
                  <a:schemeClr val="bg1"/>
                </a:solidFill>
                <a:cs typeface="Times New Roman" panose="02020603050405020304" pitchFamily="18" charset="0"/>
              </a:rPr>
              <a:t>Are you still running Windows Server 2008/R2?</a:t>
            </a:r>
          </a:p>
        </p:txBody>
      </p:sp>
      <p:sp>
        <p:nvSpPr>
          <p:cNvPr id="8" name="Rectangle 7">
            <a:extLst>
              <a:ext uri="{FF2B5EF4-FFF2-40B4-BE49-F238E27FC236}">
                <a16:creationId xmlns:a16="http://schemas.microsoft.com/office/drawing/2014/main" id="{88F99255-77CC-431A-92B7-43E4B8305325}"/>
              </a:ext>
            </a:extLst>
          </p:cNvPr>
          <p:cNvSpPr/>
          <p:nvPr/>
        </p:nvSpPr>
        <p:spPr>
          <a:xfrm>
            <a:off x="478877" y="2723841"/>
            <a:ext cx="6857998" cy="1107996"/>
          </a:xfrm>
          <a:prstGeom prst="rect">
            <a:avLst/>
          </a:prstGeom>
        </p:spPr>
        <p:txBody>
          <a:bodyPr wrap="square" lIns="0" rIns="0">
            <a:spAutoFit/>
          </a:bodyPr>
          <a:lstStyle/>
          <a:p>
            <a:pPr marL="171452" lvl="1" indent="-171452">
              <a:buFont typeface="Arial" panose="020B0604020202020204" pitchFamily="34" charset="0"/>
              <a:buChar char="•"/>
            </a:pPr>
            <a:r>
              <a:rPr lang="en-US" sz="1100" dirty="0">
                <a:solidFill>
                  <a:srgbClr val="3C3C41"/>
                </a:solidFill>
              </a:rPr>
              <a:t>Windows Server 2008/R2 is end of support (EOS) January 14, 2020. EOS means that the product will no longer receive security updates, leaving you exposed to security threats and lack of compliance.</a:t>
            </a:r>
          </a:p>
          <a:p>
            <a:pPr marL="171452" lvl="1" indent="-171452">
              <a:buFont typeface="Arial" panose="020B0604020202020204" pitchFamily="34" charset="0"/>
              <a:buChar char="•"/>
            </a:pPr>
            <a:r>
              <a:rPr lang="en-US" sz="1100" dirty="0">
                <a:solidFill>
                  <a:srgbClr val="3C3C41"/>
                </a:solidFill>
              </a:rPr>
              <a:t>Microsoft recommends migrating existing Windows Server 2008 services to Azure technology to continue to get always-up-to-date security while simultaneously modernizing the organization.</a:t>
            </a:r>
          </a:p>
          <a:p>
            <a:pPr marL="171452" lvl="1" indent="-171452">
              <a:buFont typeface="Arial" panose="020B0604020202020204" pitchFamily="34" charset="0"/>
              <a:buChar char="•"/>
            </a:pPr>
            <a:r>
              <a:rPr lang="en-US" sz="1100" dirty="0">
                <a:solidFill>
                  <a:srgbClr val="3C3C41"/>
                </a:solidFill>
              </a:rPr>
              <a:t>However, there are several options for organizations to streamline this process, so that they can migrate on their timeline and when they are ready.</a:t>
            </a:r>
          </a:p>
        </p:txBody>
      </p:sp>
      <p:sp>
        <p:nvSpPr>
          <p:cNvPr id="34" name="Rectangle 33">
            <a:extLst>
              <a:ext uri="{FF2B5EF4-FFF2-40B4-BE49-F238E27FC236}">
                <a16:creationId xmlns:a16="http://schemas.microsoft.com/office/drawing/2014/main" id="{66CCB725-656C-4142-BFFB-9F8C525E5D9A}"/>
              </a:ext>
            </a:extLst>
          </p:cNvPr>
          <p:cNvSpPr/>
          <p:nvPr/>
        </p:nvSpPr>
        <p:spPr>
          <a:xfrm>
            <a:off x="488900" y="4321309"/>
            <a:ext cx="6847973" cy="1354217"/>
          </a:xfrm>
          <a:prstGeom prst="rect">
            <a:avLst/>
          </a:prstGeom>
        </p:spPr>
        <p:txBody>
          <a:bodyPr wrap="square" lIns="0" rIns="0">
            <a:spAutoFit/>
          </a:bodyPr>
          <a:lstStyle/>
          <a:p>
            <a:pPr lvl="0">
              <a:spcAft>
                <a:spcPts val="600"/>
              </a:spcAft>
            </a:pPr>
            <a:r>
              <a:rPr lang="en-US" sz="1100" dirty="0">
                <a:solidFill>
                  <a:srgbClr val="3C3C41"/>
                </a:solidFill>
              </a:rPr>
              <a:t>EOS is the perfect opportunity for you to move some or all parts of your organization into Azure to help modernize your nonprofit.</a:t>
            </a:r>
          </a:p>
          <a:p>
            <a:pPr lvl="0"/>
            <a:r>
              <a:rPr lang="en-US" sz="1100" dirty="0">
                <a:solidFill>
                  <a:srgbClr val="3C3C41"/>
                </a:solidFill>
              </a:rPr>
              <a:t>If you are unable to migrate all your services into Azure immediately, you can:</a:t>
            </a:r>
          </a:p>
          <a:p>
            <a:pPr marL="171450" indent="-171450">
              <a:buFont typeface="Arial" panose="020B0604020202020204" pitchFamily="34" charset="0"/>
              <a:buChar char="•"/>
            </a:pPr>
            <a:r>
              <a:rPr lang="en-US" sz="1100" dirty="0">
                <a:solidFill>
                  <a:schemeClr val="tx2"/>
                </a:solidFill>
                <a:latin typeface="Segoe UI Semibold" panose="020B0702040204020203" pitchFamily="34" charset="0"/>
                <a:cs typeface="Segoe UI Semibold" panose="020B0702040204020203" pitchFamily="34" charset="0"/>
              </a:rPr>
              <a:t>Start using the cloud: </a:t>
            </a:r>
            <a:r>
              <a:rPr lang="en-US" sz="1100" dirty="0">
                <a:solidFill>
                  <a:srgbClr val="3C3C41"/>
                </a:solidFill>
              </a:rPr>
              <a:t>Migrate Windows Server 2008/R2 services to Azure for continued security.</a:t>
            </a:r>
          </a:p>
          <a:p>
            <a:pPr marL="171450" indent="-171450">
              <a:buFont typeface="Arial" panose="020B0604020202020204" pitchFamily="34" charset="0"/>
              <a:buChar char="•"/>
            </a:pPr>
            <a:r>
              <a:rPr lang="en-US" sz="1100" dirty="0">
                <a:solidFill>
                  <a:schemeClr val="tx2"/>
                </a:solidFill>
                <a:latin typeface="Segoe UI Semibold" panose="020B0702040204020203" pitchFamily="34" charset="0"/>
                <a:cs typeface="Segoe UI Semibold" panose="020B0702040204020203" pitchFamily="34" charset="0"/>
              </a:rPr>
              <a:t>Remain on-premises: </a:t>
            </a:r>
            <a:r>
              <a:rPr lang="en-US" sz="1100" dirty="0">
                <a:solidFill>
                  <a:srgbClr val="3C3C41"/>
                </a:solidFill>
              </a:rPr>
              <a:t>Upgrade to Windows Server 2019 and get access to built-in hybrid services.</a:t>
            </a:r>
          </a:p>
          <a:p>
            <a:pPr marL="171450" indent="-171450">
              <a:buFont typeface="Arial" panose="020B0604020202020204" pitchFamily="34" charset="0"/>
              <a:buChar char="•"/>
            </a:pPr>
            <a:r>
              <a:rPr lang="en-US" sz="1100" dirty="0">
                <a:solidFill>
                  <a:schemeClr val="tx2"/>
                </a:solidFill>
                <a:latin typeface="Segoe UI Semibold" panose="020B0702040204020203" pitchFamily="34" charset="0"/>
                <a:cs typeface="Segoe UI Semibold" panose="020B0702040204020203" pitchFamily="34" charset="0"/>
              </a:rPr>
              <a:t>Continue using Windows Server 2008/R2: </a:t>
            </a:r>
            <a:r>
              <a:rPr lang="en-US" sz="1100" dirty="0">
                <a:solidFill>
                  <a:srgbClr val="3C3C41"/>
                </a:solidFill>
              </a:rPr>
              <a:t>Move apps running on Windows Server 2008/R2 into Azure as-is and receive three more years of extended security patches so you can upgrade when you’re ready.</a:t>
            </a:r>
          </a:p>
        </p:txBody>
      </p:sp>
      <p:sp>
        <p:nvSpPr>
          <p:cNvPr id="36" name="Rectangle 35">
            <a:extLst>
              <a:ext uri="{FF2B5EF4-FFF2-40B4-BE49-F238E27FC236}">
                <a16:creationId xmlns:a16="http://schemas.microsoft.com/office/drawing/2014/main" id="{F2F11A06-D66B-44A0-A8BB-AC989576F7FD}"/>
              </a:ext>
            </a:extLst>
          </p:cNvPr>
          <p:cNvSpPr/>
          <p:nvPr/>
        </p:nvSpPr>
        <p:spPr>
          <a:xfrm>
            <a:off x="488900" y="6131569"/>
            <a:ext cx="6847974" cy="938719"/>
          </a:xfrm>
          <a:prstGeom prst="rect">
            <a:avLst/>
          </a:prstGeom>
        </p:spPr>
        <p:txBody>
          <a:bodyPr wrap="square" lIns="0" rIns="0">
            <a:spAutoFit/>
          </a:bodyPr>
          <a:lstStyle/>
          <a:p>
            <a:pPr marL="171452" lvl="1" indent="-171452">
              <a:buFont typeface="Arial" panose="020B0604020202020204" pitchFamily="34" charset="0"/>
              <a:buChar char="•"/>
            </a:pPr>
            <a:r>
              <a:rPr lang="en-US" sz="1100" dirty="0">
                <a:solidFill>
                  <a:srgbClr val="3C3C41"/>
                </a:solidFill>
              </a:rPr>
              <a:t>Optimizing costs is overwhelmingly a motivator for nonprofits to move to the cloud—but at the same time, the difficulty of estimating those costs is the number one barrier to cloud adoption. </a:t>
            </a:r>
          </a:p>
          <a:p>
            <a:pPr marL="171452" lvl="1" indent="-171452">
              <a:buFont typeface="Arial" panose="020B0604020202020204" pitchFamily="34" charset="0"/>
              <a:buChar char="•"/>
            </a:pPr>
            <a:r>
              <a:rPr lang="en-US" sz="1100" dirty="0">
                <a:solidFill>
                  <a:srgbClr val="3C3C41"/>
                </a:solidFill>
              </a:rPr>
              <a:t>With Azure, you pay only for what you use.</a:t>
            </a:r>
          </a:p>
          <a:p>
            <a:pPr marL="171452" lvl="1" indent="-171452">
              <a:buFont typeface="Arial" panose="020B0604020202020204" pitchFamily="34" charset="0"/>
              <a:buChar char="•"/>
            </a:pPr>
            <a:r>
              <a:rPr lang="en-US" sz="1100" kern="0" dirty="0">
                <a:solidFill>
                  <a:srgbClr val="3C3C41"/>
                </a:solidFill>
              </a:rPr>
              <a:t>Plus, you can get significant savings for one- or three-year commitments for long or predictable cloud deployments.  </a:t>
            </a:r>
          </a:p>
        </p:txBody>
      </p:sp>
      <p:sp>
        <p:nvSpPr>
          <p:cNvPr id="37" name="Rectangle 36">
            <a:extLst>
              <a:ext uri="{FF2B5EF4-FFF2-40B4-BE49-F238E27FC236}">
                <a16:creationId xmlns:a16="http://schemas.microsoft.com/office/drawing/2014/main" id="{BEDAE82A-BE13-49E5-A692-98A7C5AE41F8}"/>
              </a:ext>
            </a:extLst>
          </p:cNvPr>
          <p:cNvSpPr/>
          <p:nvPr/>
        </p:nvSpPr>
        <p:spPr>
          <a:xfrm>
            <a:off x="488900" y="7471171"/>
            <a:ext cx="6847974" cy="769441"/>
          </a:xfrm>
          <a:prstGeom prst="rect">
            <a:avLst/>
          </a:prstGeom>
        </p:spPr>
        <p:txBody>
          <a:bodyPr wrap="square" lIns="0" rIns="0">
            <a:spAutoFit/>
          </a:bodyPr>
          <a:lstStyle/>
          <a:p>
            <a:pPr marL="171450" lvl="0" indent="-171450">
              <a:buFont typeface="Arial" panose="020B0604020202020204" pitchFamily="34" charset="0"/>
              <a:buChar char="•"/>
            </a:pPr>
            <a:r>
              <a:rPr lang="en-US" sz="1100">
                <a:solidFill>
                  <a:srgbClr val="3C3C41"/>
                </a:solidFill>
              </a:rPr>
              <a:t>Migrating from Windows Server 2008/R2 does not need to be difficult. </a:t>
            </a:r>
          </a:p>
          <a:p>
            <a:pPr marL="171450" lvl="0" indent="-171450">
              <a:buFont typeface="Arial" panose="020B0604020202020204" pitchFamily="34" charset="0"/>
              <a:buChar char="•"/>
            </a:pPr>
            <a:r>
              <a:rPr lang="en-US" sz="1100">
                <a:solidFill>
                  <a:srgbClr val="3C3C41"/>
                </a:solidFill>
              </a:rPr>
              <a:t>Customers that need to keep some services on-premises or simply aren’t ready to move to the cloud yet can upgrade to Windows Server 2019, which is Azure-enabled, and gives them access to a hybrid environment.</a:t>
            </a:r>
          </a:p>
        </p:txBody>
      </p:sp>
      <p:sp>
        <p:nvSpPr>
          <p:cNvPr id="42" name="TextBox 41">
            <a:extLst>
              <a:ext uri="{FF2B5EF4-FFF2-40B4-BE49-F238E27FC236}">
                <a16:creationId xmlns:a16="http://schemas.microsoft.com/office/drawing/2014/main" id="{3A9BB607-48CF-4169-A22C-AB5DE11A49AE}"/>
              </a:ext>
            </a:extLst>
          </p:cNvPr>
          <p:cNvSpPr txBox="1"/>
          <p:nvPr/>
        </p:nvSpPr>
        <p:spPr>
          <a:xfrm>
            <a:off x="202130" y="3791250"/>
            <a:ext cx="512961" cy="664797"/>
          </a:xfrm>
          <a:prstGeom prst="rect">
            <a:avLst/>
          </a:prstGeom>
          <a:noFill/>
        </p:spPr>
        <p:txBody>
          <a:bodyPr wrap="none" lIns="0" tIns="0" rIns="0" bIns="0" rtlCol="0">
            <a:spAutoFit/>
          </a:bodyPr>
          <a:lstStyle/>
          <a:p>
            <a:pPr>
              <a:lnSpc>
                <a:spcPct val="90000"/>
              </a:lnSpc>
              <a:spcAft>
                <a:spcPts val="600"/>
              </a:spcAft>
            </a:pPr>
            <a:r>
              <a:rPr lang="en-US" sz="4800" b="1">
                <a:solidFill>
                  <a:schemeClr val="tx2"/>
                </a:solidFill>
                <a:latin typeface="Arial Black" panose="020B0A04020102020204" pitchFamily="34" charset="0"/>
                <a:cs typeface="Arial" panose="020B0604020202020204" pitchFamily="34" charset="0"/>
              </a:rPr>
              <a:t>Q</a:t>
            </a:r>
          </a:p>
        </p:txBody>
      </p:sp>
      <p:sp>
        <p:nvSpPr>
          <p:cNvPr id="43" name="Arrow: Pentagon 42">
            <a:extLst>
              <a:ext uri="{FF2B5EF4-FFF2-40B4-BE49-F238E27FC236}">
                <a16:creationId xmlns:a16="http://schemas.microsoft.com/office/drawing/2014/main" id="{683E246F-BE26-4BC5-B3C9-A237B115C458}"/>
              </a:ext>
            </a:extLst>
          </p:cNvPr>
          <p:cNvSpPr/>
          <p:nvPr/>
        </p:nvSpPr>
        <p:spPr>
          <a:xfrm>
            <a:off x="630133" y="3943268"/>
            <a:ext cx="6706740" cy="307777"/>
          </a:xfrm>
          <a:prstGeom prst="homePlate">
            <a:avLst/>
          </a:prstGeom>
          <a:solidFill>
            <a:schemeClr val="tx2"/>
          </a:solidFill>
        </p:spPr>
        <p:txBody>
          <a:bodyPr wrap="square" lIns="91440" rIns="0" anchor="ctr">
            <a:spAutoFit/>
          </a:bodyPr>
          <a:lstStyle/>
          <a:p>
            <a:r>
              <a:rPr lang="en-US" sz="1400" b="1">
                <a:solidFill>
                  <a:schemeClr val="bg1"/>
                </a:solidFill>
                <a:cs typeface="Times New Roman" panose="02020603050405020304" pitchFamily="18" charset="0"/>
              </a:rPr>
              <a:t>Do you have migration plans? If so, what are they?</a:t>
            </a:r>
          </a:p>
        </p:txBody>
      </p:sp>
      <p:sp>
        <p:nvSpPr>
          <p:cNvPr id="44" name="TextBox 43">
            <a:extLst>
              <a:ext uri="{FF2B5EF4-FFF2-40B4-BE49-F238E27FC236}">
                <a16:creationId xmlns:a16="http://schemas.microsoft.com/office/drawing/2014/main" id="{11549C29-90E1-4B9B-BE2B-517EB80FA97C}"/>
              </a:ext>
            </a:extLst>
          </p:cNvPr>
          <p:cNvSpPr txBox="1"/>
          <p:nvPr/>
        </p:nvSpPr>
        <p:spPr>
          <a:xfrm>
            <a:off x="202130" y="5619523"/>
            <a:ext cx="512961" cy="664797"/>
          </a:xfrm>
          <a:prstGeom prst="rect">
            <a:avLst/>
          </a:prstGeom>
          <a:noFill/>
        </p:spPr>
        <p:txBody>
          <a:bodyPr wrap="none" lIns="0" tIns="0" rIns="0" bIns="0" rtlCol="0">
            <a:spAutoFit/>
          </a:bodyPr>
          <a:lstStyle/>
          <a:p>
            <a:pPr>
              <a:lnSpc>
                <a:spcPct val="90000"/>
              </a:lnSpc>
              <a:spcAft>
                <a:spcPts val="600"/>
              </a:spcAft>
            </a:pPr>
            <a:r>
              <a:rPr lang="en-US" sz="4800" b="1">
                <a:solidFill>
                  <a:schemeClr val="tx2"/>
                </a:solidFill>
                <a:latin typeface="Arial Black" panose="020B0A04020102020204" pitchFamily="34" charset="0"/>
                <a:cs typeface="Arial" panose="020B0604020202020204" pitchFamily="34" charset="0"/>
              </a:rPr>
              <a:t>Q</a:t>
            </a:r>
          </a:p>
        </p:txBody>
      </p:sp>
      <p:sp>
        <p:nvSpPr>
          <p:cNvPr id="45" name="Arrow: Pentagon 44">
            <a:extLst>
              <a:ext uri="{FF2B5EF4-FFF2-40B4-BE49-F238E27FC236}">
                <a16:creationId xmlns:a16="http://schemas.microsoft.com/office/drawing/2014/main" id="{6659ED11-C3E8-4CE1-8CB0-8A8BA9CEF5F4}"/>
              </a:ext>
            </a:extLst>
          </p:cNvPr>
          <p:cNvSpPr/>
          <p:nvPr/>
        </p:nvSpPr>
        <p:spPr>
          <a:xfrm>
            <a:off x="630133" y="5771541"/>
            <a:ext cx="6706740" cy="307777"/>
          </a:xfrm>
          <a:prstGeom prst="homePlate">
            <a:avLst/>
          </a:prstGeom>
          <a:solidFill>
            <a:schemeClr val="tx2"/>
          </a:solidFill>
        </p:spPr>
        <p:txBody>
          <a:bodyPr wrap="square" lIns="91440" rIns="0" anchor="ctr">
            <a:spAutoFit/>
          </a:bodyPr>
          <a:lstStyle/>
          <a:p>
            <a:r>
              <a:rPr lang="en-US" sz="1400" b="1">
                <a:solidFill>
                  <a:schemeClr val="bg1"/>
                </a:solidFill>
                <a:cs typeface="Times New Roman" panose="02020603050405020304" pitchFamily="18" charset="0"/>
              </a:rPr>
              <a:t>What are your key barriers to moving to the cloud?</a:t>
            </a:r>
          </a:p>
        </p:txBody>
      </p:sp>
      <p:sp>
        <p:nvSpPr>
          <p:cNvPr id="46" name="TextBox 45">
            <a:extLst>
              <a:ext uri="{FF2B5EF4-FFF2-40B4-BE49-F238E27FC236}">
                <a16:creationId xmlns:a16="http://schemas.microsoft.com/office/drawing/2014/main" id="{CBB26F98-36EF-47D7-A5C9-B86C263F5840}"/>
              </a:ext>
            </a:extLst>
          </p:cNvPr>
          <p:cNvSpPr txBox="1"/>
          <p:nvPr/>
        </p:nvSpPr>
        <p:spPr>
          <a:xfrm>
            <a:off x="202130" y="6990209"/>
            <a:ext cx="512961" cy="664797"/>
          </a:xfrm>
          <a:prstGeom prst="rect">
            <a:avLst/>
          </a:prstGeom>
          <a:noFill/>
        </p:spPr>
        <p:txBody>
          <a:bodyPr wrap="none" lIns="0" tIns="0" rIns="0" bIns="0" rtlCol="0">
            <a:spAutoFit/>
          </a:bodyPr>
          <a:lstStyle/>
          <a:p>
            <a:pPr>
              <a:lnSpc>
                <a:spcPct val="90000"/>
              </a:lnSpc>
              <a:spcAft>
                <a:spcPts val="600"/>
              </a:spcAft>
            </a:pPr>
            <a:r>
              <a:rPr lang="en-US" sz="4800" b="1">
                <a:solidFill>
                  <a:schemeClr val="tx2"/>
                </a:solidFill>
                <a:latin typeface="Arial Black" panose="020B0A04020102020204" pitchFamily="34" charset="0"/>
                <a:cs typeface="Arial" panose="020B0604020202020204" pitchFamily="34" charset="0"/>
              </a:rPr>
              <a:t>Q</a:t>
            </a:r>
          </a:p>
        </p:txBody>
      </p:sp>
      <p:sp>
        <p:nvSpPr>
          <p:cNvPr id="47" name="Arrow: Pentagon 46">
            <a:extLst>
              <a:ext uri="{FF2B5EF4-FFF2-40B4-BE49-F238E27FC236}">
                <a16:creationId xmlns:a16="http://schemas.microsoft.com/office/drawing/2014/main" id="{9A9784CC-D5DE-4070-9EA0-938EE7AFE766}"/>
              </a:ext>
            </a:extLst>
          </p:cNvPr>
          <p:cNvSpPr/>
          <p:nvPr/>
        </p:nvSpPr>
        <p:spPr>
          <a:xfrm>
            <a:off x="630133" y="7142227"/>
            <a:ext cx="6706740" cy="307777"/>
          </a:xfrm>
          <a:prstGeom prst="homePlate">
            <a:avLst/>
          </a:prstGeom>
          <a:solidFill>
            <a:schemeClr val="tx2"/>
          </a:solidFill>
        </p:spPr>
        <p:txBody>
          <a:bodyPr wrap="square" lIns="91440" rIns="0" anchor="ctr">
            <a:spAutoFit/>
          </a:bodyPr>
          <a:lstStyle/>
          <a:p>
            <a:r>
              <a:rPr lang="en-US" sz="1400" b="1">
                <a:solidFill>
                  <a:schemeClr val="bg1"/>
                </a:solidFill>
                <a:cs typeface="Times New Roman" panose="02020603050405020304" pitchFamily="18" charset="0"/>
              </a:rPr>
              <a:t>Do you need to stay on-premises?</a:t>
            </a:r>
          </a:p>
        </p:txBody>
      </p:sp>
      <p:sp>
        <p:nvSpPr>
          <p:cNvPr id="48" name="TextBox 47">
            <a:extLst>
              <a:ext uri="{FF2B5EF4-FFF2-40B4-BE49-F238E27FC236}">
                <a16:creationId xmlns:a16="http://schemas.microsoft.com/office/drawing/2014/main" id="{64720E03-9964-4F2B-B2E5-4546CAC70880}"/>
              </a:ext>
            </a:extLst>
          </p:cNvPr>
          <p:cNvSpPr txBox="1"/>
          <p:nvPr/>
        </p:nvSpPr>
        <p:spPr>
          <a:xfrm>
            <a:off x="202130" y="8152425"/>
            <a:ext cx="512961" cy="664797"/>
          </a:xfrm>
          <a:prstGeom prst="rect">
            <a:avLst/>
          </a:prstGeom>
          <a:noFill/>
        </p:spPr>
        <p:txBody>
          <a:bodyPr wrap="none" lIns="0" tIns="0" rIns="0" bIns="0" rtlCol="0">
            <a:spAutoFit/>
          </a:bodyPr>
          <a:lstStyle/>
          <a:p>
            <a:pPr>
              <a:lnSpc>
                <a:spcPct val="90000"/>
              </a:lnSpc>
              <a:spcAft>
                <a:spcPts val="600"/>
              </a:spcAft>
            </a:pPr>
            <a:r>
              <a:rPr lang="en-US" sz="4800" b="1">
                <a:solidFill>
                  <a:schemeClr val="tx2"/>
                </a:solidFill>
                <a:latin typeface="Arial Black" panose="020B0A04020102020204" pitchFamily="34" charset="0"/>
                <a:cs typeface="Arial" panose="020B0604020202020204" pitchFamily="34" charset="0"/>
              </a:rPr>
              <a:t>Q</a:t>
            </a:r>
          </a:p>
        </p:txBody>
      </p:sp>
      <p:sp>
        <p:nvSpPr>
          <p:cNvPr id="49" name="Arrow: Pentagon 48">
            <a:extLst>
              <a:ext uri="{FF2B5EF4-FFF2-40B4-BE49-F238E27FC236}">
                <a16:creationId xmlns:a16="http://schemas.microsoft.com/office/drawing/2014/main" id="{4952300B-C48B-4B54-88C7-10AE78D7634D}"/>
              </a:ext>
            </a:extLst>
          </p:cNvPr>
          <p:cNvSpPr/>
          <p:nvPr/>
        </p:nvSpPr>
        <p:spPr>
          <a:xfrm>
            <a:off x="630133" y="8304443"/>
            <a:ext cx="6706740" cy="307777"/>
          </a:xfrm>
          <a:prstGeom prst="homePlate">
            <a:avLst/>
          </a:prstGeom>
          <a:solidFill>
            <a:schemeClr val="tx2"/>
          </a:solidFill>
        </p:spPr>
        <p:txBody>
          <a:bodyPr wrap="square" lIns="91440" rIns="0" anchor="ctr">
            <a:spAutoFit/>
          </a:bodyPr>
          <a:lstStyle/>
          <a:p>
            <a:r>
              <a:rPr lang="en-US" sz="1400" b="1">
                <a:solidFill>
                  <a:schemeClr val="bg1"/>
                </a:solidFill>
                <a:cs typeface="Times New Roman" panose="02020603050405020304" pitchFamily="18" charset="0"/>
              </a:rPr>
              <a:t>Have you thought about which services you want to move to the cloud?</a:t>
            </a:r>
          </a:p>
        </p:txBody>
      </p:sp>
    </p:spTree>
    <p:extLst>
      <p:ext uri="{BB962C8B-B14F-4D97-AF65-F5344CB8AC3E}">
        <p14:creationId xmlns:p14="http://schemas.microsoft.com/office/powerpoint/2010/main" val="227266042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BC5B9A7D-98B0-49E2-81EC-E2988E61C7D7}"/>
              </a:ext>
            </a:extLst>
          </p:cNvPr>
          <p:cNvSpPr/>
          <p:nvPr/>
        </p:nvSpPr>
        <p:spPr bwMode="auto">
          <a:xfrm>
            <a:off x="0" y="1209195"/>
            <a:ext cx="7772400" cy="118872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30" name="Rectangle 29">
            <a:extLst>
              <a:ext uri="{FF2B5EF4-FFF2-40B4-BE49-F238E27FC236}">
                <a16:creationId xmlns:a16="http://schemas.microsoft.com/office/drawing/2014/main" id="{F85D4BBC-0476-4C27-8683-2CC6DC9B45D6}"/>
              </a:ext>
            </a:extLst>
          </p:cNvPr>
          <p:cNvSpPr/>
          <p:nvPr/>
        </p:nvSpPr>
        <p:spPr bwMode="auto">
          <a:xfrm>
            <a:off x="448588" y="1568924"/>
            <a:ext cx="6866610" cy="559558"/>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150346" numCol="1" spcCol="0" rtlCol="0" fromWordArt="0" anchor="t" anchorCtr="0" forceAA="0" compatLnSpc="1">
            <a:prstTxWarp prst="textNoShape">
              <a:avLst/>
            </a:prstTxWarp>
            <a:noAutofit/>
          </a:bodyPr>
          <a:lstStyle/>
          <a:p>
            <a:pPr defTabSz="1078134" fontAlgn="base">
              <a:lnSpc>
                <a:spcPct val="90000"/>
              </a:lnSpc>
              <a:spcBef>
                <a:spcPct val="0"/>
              </a:spcBef>
              <a:spcAft>
                <a:spcPct val="0"/>
              </a:spcAft>
            </a:pPr>
            <a:r>
              <a:rPr lang="en-US" sz="1400" b="1">
                <a:solidFill>
                  <a:srgbClr val="50E6FF"/>
                </a:solidFill>
                <a:cs typeface="Segoe UI" pitchFamily="34" charset="0"/>
              </a:rPr>
              <a:t>GOAL: </a:t>
            </a:r>
            <a:br>
              <a:rPr lang="en-US" sz="1400" b="1">
                <a:solidFill>
                  <a:schemeClr val="bg1"/>
                </a:solidFill>
                <a:cs typeface="Segoe UI" pitchFamily="34" charset="0"/>
              </a:rPr>
            </a:br>
            <a:r>
              <a:rPr lang="en-US" sz="1400" b="1">
                <a:solidFill>
                  <a:schemeClr val="bg1"/>
                </a:solidFill>
                <a:cs typeface="Segoe UI" pitchFamily="34" charset="0"/>
              </a:rPr>
              <a:t>Encourage the customer to opt for Azure, but emphasize that they have flexibility to get there </a:t>
            </a:r>
          </a:p>
        </p:txBody>
      </p:sp>
      <p:sp>
        <p:nvSpPr>
          <p:cNvPr id="5" name="Rectangle 4">
            <a:extLst>
              <a:ext uri="{FF2B5EF4-FFF2-40B4-BE49-F238E27FC236}">
                <a16:creationId xmlns:a16="http://schemas.microsoft.com/office/drawing/2014/main" id="{2B94ADA5-6978-4D13-ACE3-517E26E78976}"/>
              </a:ext>
            </a:extLst>
          </p:cNvPr>
          <p:cNvSpPr/>
          <p:nvPr/>
        </p:nvSpPr>
        <p:spPr bwMode="auto">
          <a:xfrm>
            <a:off x="0" y="3896320"/>
            <a:ext cx="7772401" cy="1958364"/>
          </a:xfrm>
          <a:prstGeom prst="rect">
            <a:avLst/>
          </a:prstGeom>
          <a:solidFill>
            <a:schemeClr val="bg2">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9" name="Freeform: Shape 8">
            <a:extLst>
              <a:ext uri="{FF2B5EF4-FFF2-40B4-BE49-F238E27FC236}">
                <a16:creationId xmlns:a16="http://schemas.microsoft.com/office/drawing/2014/main" id="{BADC97C7-9AE5-4377-B071-E168912D1EDA}"/>
              </a:ext>
            </a:extLst>
          </p:cNvPr>
          <p:cNvSpPr/>
          <p:nvPr/>
        </p:nvSpPr>
        <p:spPr>
          <a:xfrm>
            <a:off x="2624184" y="452070"/>
            <a:ext cx="4875318" cy="1304593"/>
          </a:xfrm>
          <a:custGeom>
            <a:avLst/>
            <a:gdLst>
              <a:gd name="connsiteX0" fmla="*/ 5903595 w 5892800"/>
              <a:gd name="connsiteY0" fmla="*/ 1406652 h 1397000"/>
              <a:gd name="connsiteX1" fmla="*/ 0 w 5892800"/>
              <a:gd name="connsiteY1" fmla="*/ 1406652 h 1397000"/>
              <a:gd name="connsiteX2" fmla="*/ 0 w 5892800"/>
              <a:gd name="connsiteY2" fmla="*/ 0 h 1397000"/>
              <a:gd name="connsiteX3" fmla="*/ 5903595 w 5892800"/>
              <a:gd name="connsiteY3" fmla="*/ 0 h 1397000"/>
              <a:gd name="connsiteX4" fmla="*/ 5656199 w 5892800"/>
              <a:gd name="connsiteY4" fmla="*/ 703326 h 1397000"/>
              <a:gd name="connsiteX5" fmla="*/ 5903595 w 5892800"/>
              <a:gd name="connsiteY5" fmla="*/ 1406652 h 1397000"/>
              <a:gd name="connsiteX0" fmla="*/ 5903595 w 5903595"/>
              <a:gd name="connsiteY0" fmla="*/ 1406652 h 1406652"/>
              <a:gd name="connsiteX1" fmla="*/ 0 w 5903595"/>
              <a:gd name="connsiteY1" fmla="*/ 1406652 h 1406652"/>
              <a:gd name="connsiteX2" fmla="*/ 0 w 5903595"/>
              <a:gd name="connsiteY2" fmla="*/ 0 h 1406652"/>
              <a:gd name="connsiteX3" fmla="*/ 5903595 w 5903595"/>
              <a:gd name="connsiteY3" fmla="*/ 0 h 1406652"/>
              <a:gd name="connsiteX4" fmla="*/ 5508565 w 5903595"/>
              <a:gd name="connsiteY4" fmla="*/ 720743 h 1406652"/>
              <a:gd name="connsiteX5" fmla="*/ 5903595 w 5903595"/>
              <a:gd name="connsiteY5" fmla="*/ 1406652 h 1406652"/>
              <a:gd name="connsiteX0" fmla="*/ 5903595 w 5903595"/>
              <a:gd name="connsiteY0" fmla="*/ 1406652 h 1406652"/>
              <a:gd name="connsiteX1" fmla="*/ 0 w 5903595"/>
              <a:gd name="connsiteY1" fmla="*/ 1406652 h 1406652"/>
              <a:gd name="connsiteX2" fmla="*/ 0 w 5903595"/>
              <a:gd name="connsiteY2" fmla="*/ 0 h 1406652"/>
              <a:gd name="connsiteX3" fmla="*/ 5903595 w 5903595"/>
              <a:gd name="connsiteY3" fmla="*/ 0 h 1406652"/>
              <a:gd name="connsiteX4" fmla="*/ 5529656 w 5903595"/>
              <a:gd name="connsiteY4" fmla="*/ 668491 h 1406652"/>
              <a:gd name="connsiteX5" fmla="*/ 5903595 w 5903595"/>
              <a:gd name="connsiteY5" fmla="*/ 1406652 h 1406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3595" h="1406652">
                <a:moveTo>
                  <a:pt x="5903595" y="1406652"/>
                </a:moveTo>
                <a:lnTo>
                  <a:pt x="0" y="1406652"/>
                </a:lnTo>
                <a:lnTo>
                  <a:pt x="0" y="0"/>
                </a:lnTo>
                <a:lnTo>
                  <a:pt x="5903595" y="0"/>
                </a:lnTo>
                <a:lnTo>
                  <a:pt x="5529656" y="668491"/>
                </a:lnTo>
                <a:lnTo>
                  <a:pt x="5903595" y="1406652"/>
                </a:lnTo>
                <a:close/>
              </a:path>
            </a:pathLst>
          </a:custGeom>
          <a:solidFill>
            <a:srgbClr val="EBEBEB"/>
          </a:solidFill>
          <a:ln w="12700" cap="flat">
            <a:noFill/>
            <a:prstDash val="solid"/>
            <a:miter/>
          </a:ln>
        </p:spPr>
        <p:txBody>
          <a:bodyPr rtlCol="0" anchor="ctr"/>
          <a:lstStyle/>
          <a:p>
            <a:endParaRPr lang="en-US"/>
          </a:p>
        </p:txBody>
      </p:sp>
      <p:sp>
        <p:nvSpPr>
          <p:cNvPr id="17" name="Rectangle 16">
            <a:extLst>
              <a:ext uri="{FF2B5EF4-FFF2-40B4-BE49-F238E27FC236}">
                <a16:creationId xmlns:a16="http://schemas.microsoft.com/office/drawing/2014/main" id="{25E9B0DC-4C11-4E32-840D-727623D068B3}"/>
              </a:ext>
            </a:extLst>
          </p:cNvPr>
          <p:cNvSpPr/>
          <p:nvPr/>
        </p:nvSpPr>
        <p:spPr>
          <a:xfrm>
            <a:off x="3126196" y="623995"/>
            <a:ext cx="3940721" cy="954107"/>
          </a:xfrm>
          <a:prstGeom prst="rect">
            <a:avLst/>
          </a:prstGeom>
        </p:spPr>
        <p:txBody>
          <a:bodyPr wrap="square">
            <a:spAutoFit/>
          </a:bodyPr>
          <a:lstStyle/>
          <a:p>
            <a:r>
              <a:rPr lang="en-US" sz="1400"/>
              <a:t>Communicate to your customers the key value proposition of migrating from Windows Server 2008/R2 to Azure and the reasons it can help them modernize. </a:t>
            </a:r>
          </a:p>
        </p:txBody>
      </p:sp>
      <p:pic>
        <p:nvPicPr>
          <p:cNvPr id="10" name="Picture 9">
            <a:extLst>
              <a:ext uri="{FF2B5EF4-FFF2-40B4-BE49-F238E27FC236}">
                <a16:creationId xmlns:a16="http://schemas.microsoft.com/office/drawing/2014/main" id="{956C9D38-DFF1-4886-BD87-F436DB7B50C5}"/>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bwMode="invGray">
          <a:xfrm>
            <a:off x="6389445" y="9567969"/>
            <a:ext cx="925755" cy="198376"/>
          </a:xfrm>
          <a:prstGeom prst="rect">
            <a:avLst/>
          </a:prstGeom>
          <a:noFill/>
          <a:ln>
            <a:noFill/>
          </a:ln>
        </p:spPr>
      </p:pic>
      <p:sp>
        <p:nvSpPr>
          <p:cNvPr id="12" name="Freeform: Shape 11">
            <a:extLst>
              <a:ext uri="{FF2B5EF4-FFF2-40B4-BE49-F238E27FC236}">
                <a16:creationId xmlns:a16="http://schemas.microsoft.com/office/drawing/2014/main" id="{58D1883D-7F8A-4B81-B807-A6FF966339AA}"/>
              </a:ext>
            </a:extLst>
          </p:cNvPr>
          <p:cNvSpPr/>
          <p:nvPr/>
        </p:nvSpPr>
        <p:spPr>
          <a:xfrm>
            <a:off x="-1" y="105968"/>
            <a:ext cx="3030584" cy="1291031"/>
          </a:xfrm>
          <a:custGeom>
            <a:avLst/>
            <a:gdLst>
              <a:gd name="connsiteX0" fmla="*/ 0 w 2006600"/>
              <a:gd name="connsiteY0" fmla="*/ 0 h 1397000"/>
              <a:gd name="connsiteX1" fmla="*/ 2010156 w 2006600"/>
              <a:gd name="connsiteY1" fmla="*/ 0 h 1397000"/>
              <a:gd name="connsiteX2" fmla="*/ 2010156 w 2006600"/>
              <a:gd name="connsiteY2" fmla="*/ 1406525 h 1397000"/>
              <a:gd name="connsiteX3" fmla="*/ 0 w 2006600"/>
              <a:gd name="connsiteY3" fmla="*/ 1406525 h 1397000"/>
            </a:gdLst>
            <a:ahLst/>
            <a:cxnLst>
              <a:cxn ang="0">
                <a:pos x="connsiteX0" y="connsiteY0"/>
              </a:cxn>
              <a:cxn ang="0">
                <a:pos x="connsiteX1" y="connsiteY1"/>
              </a:cxn>
              <a:cxn ang="0">
                <a:pos x="connsiteX2" y="connsiteY2"/>
              </a:cxn>
              <a:cxn ang="0">
                <a:pos x="connsiteX3" y="connsiteY3"/>
              </a:cxn>
            </a:cxnLst>
            <a:rect l="l" t="t" r="r" b="b"/>
            <a:pathLst>
              <a:path w="2006600" h="1397000">
                <a:moveTo>
                  <a:pt x="0" y="0"/>
                </a:moveTo>
                <a:lnTo>
                  <a:pt x="2010156" y="0"/>
                </a:lnTo>
                <a:lnTo>
                  <a:pt x="2010156" y="1406525"/>
                </a:lnTo>
                <a:lnTo>
                  <a:pt x="0" y="1406525"/>
                </a:lnTo>
                <a:close/>
              </a:path>
            </a:pathLst>
          </a:custGeom>
          <a:solidFill>
            <a:srgbClr val="000000"/>
          </a:solidFill>
          <a:ln w="12700"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00764A1-86E2-4404-9D47-83112498AB83}"/>
              </a:ext>
            </a:extLst>
          </p:cNvPr>
          <p:cNvSpPr/>
          <p:nvPr/>
        </p:nvSpPr>
        <p:spPr>
          <a:xfrm>
            <a:off x="2624183" y="1406652"/>
            <a:ext cx="406400" cy="342900"/>
          </a:xfrm>
          <a:custGeom>
            <a:avLst/>
            <a:gdLst>
              <a:gd name="connsiteX0" fmla="*/ 412369 w 406400"/>
              <a:gd name="connsiteY0" fmla="*/ 0 h 342900"/>
              <a:gd name="connsiteX1" fmla="*/ 0 w 406400"/>
              <a:gd name="connsiteY1" fmla="*/ 0 h 342900"/>
              <a:gd name="connsiteX2" fmla="*/ 0 w 406400"/>
              <a:gd name="connsiteY2" fmla="*/ 350012 h 342900"/>
              <a:gd name="connsiteX3" fmla="*/ 412369 w 406400"/>
              <a:gd name="connsiteY3" fmla="*/ 0 h 342900"/>
            </a:gdLst>
            <a:ahLst/>
            <a:cxnLst>
              <a:cxn ang="0">
                <a:pos x="connsiteX0" y="connsiteY0"/>
              </a:cxn>
              <a:cxn ang="0">
                <a:pos x="connsiteX1" y="connsiteY1"/>
              </a:cxn>
              <a:cxn ang="0">
                <a:pos x="connsiteX2" y="connsiteY2"/>
              </a:cxn>
              <a:cxn ang="0">
                <a:pos x="connsiteX3" y="connsiteY3"/>
              </a:cxn>
            </a:cxnLst>
            <a:rect l="l" t="t" r="r" b="b"/>
            <a:pathLst>
              <a:path w="406400" h="342900">
                <a:moveTo>
                  <a:pt x="412369" y="0"/>
                </a:moveTo>
                <a:lnTo>
                  <a:pt x="0" y="0"/>
                </a:lnTo>
                <a:lnTo>
                  <a:pt x="0" y="350012"/>
                </a:lnTo>
                <a:lnTo>
                  <a:pt x="412369" y="0"/>
                </a:lnTo>
                <a:close/>
              </a:path>
            </a:pathLst>
          </a:custGeom>
          <a:solidFill>
            <a:srgbClr val="29292C"/>
          </a:solidFill>
          <a:ln w="12700" cap="flat">
            <a:noFill/>
            <a:prstDash val="solid"/>
            <a:miter/>
          </a:ln>
        </p:spPr>
        <p:txBody>
          <a:bodyPr rtlCol="0" anchor="ctr"/>
          <a:lstStyle/>
          <a:p>
            <a:endParaRPr lang="en-US"/>
          </a:p>
        </p:txBody>
      </p:sp>
      <p:sp>
        <p:nvSpPr>
          <p:cNvPr id="16" name="Rectangle 15">
            <a:extLst>
              <a:ext uri="{FF2B5EF4-FFF2-40B4-BE49-F238E27FC236}">
                <a16:creationId xmlns:a16="http://schemas.microsoft.com/office/drawing/2014/main" id="{FF24DEF2-2AB4-4381-B4B5-D9B44FDED5FF}"/>
              </a:ext>
            </a:extLst>
          </p:cNvPr>
          <p:cNvSpPr/>
          <p:nvPr/>
        </p:nvSpPr>
        <p:spPr>
          <a:xfrm>
            <a:off x="725473" y="501088"/>
            <a:ext cx="2270275" cy="830997"/>
          </a:xfrm>
          <a:prstGeom prst="rect">
            <a:avLst/>
          </a:prstGeom>
        </p:spPr>
        <p:txBody>
          <a:bodyPr wrap="square">
            <a:spAutoFit/>
          </a:bodyPr>
          <a:lstStyle/>
          <a:p>
            <a:r>
              <a:rPr lang="en-US" sz="1600">
                <a:solidFill>
                  <a:schemeClr val="bg1"/>
                </a:solidFill>
                <a:latin typeface="Segoe UI Semibold" panose="020B0702040204020203" pitchFamily="34" charset="0"/>
                <a:cs typeface="Segoe UI Semibold" panose="020B0702040204020203" pitchFamily="34" charset="0"/>
              </a:rPr>
              <a:t>Explain why customers should modernize with Azure. </a:t>
            </a:r>
          </a:p>
        </p:txBody>
      </p:sp>
      <p:sp>
        <p:nvSpPr>
          <p:cNvPr id="20" name="Freeform: Shape 19">
            <a:extLst>
              <a:ext uri="{FF2B5EF4-FFF2-40B4-BE49-F238E27FC236}">
                <a16:creationId xmlns:a16="http://schemas.microsoft.com/office/drawing/2014/main" id="{07CEF208-197E-44C5-B344-98FAF65C3696}"/>
              </a:ext>
            </a:extLst>
          </p:cNvPr>
          <p:cNvSpPr/>
          <p:nvPr/>
        </p:nvSpPr>
        <p:spPr>
          <a:xfrm>
            <a:off x="11324" y="521619"/>
            <a:ext cx="584200" cy="889000"/>
          </a:xfrm>
          <a:custGeom>
            <a:avLst/>
            <a:gdLst>
              <a:gd name="connsiteX0" fmla="*/ 211999 w 584200"/>
              <a:gd name="connsiteY0" fmla="*/ 732324 h 889000"/>
              <a:gd name="connsiteX1" fmla="*/ 584236 w 584200"/>
              <a:gd name="connsiteY1" fmla="*/ 732324 h 889000"/>
              <a:gd name="connsiteX2" fmla="*/ 584236 w 584200"/>
              <a:gd name="connsiteY2" fmla="*/ 892725 h 889000"/>
              <a:gd name="connsiteX3" fmla="*/ 36 w 584200"/>
              <a:gd name="connsiteY3" fmla="*/ 892725 h 889000"/>
              <a:gd name="connsiteX4" fmla="*/ 36 w 584200"/>
              <a:gd name="connsiteY4" fmla="*/ 826558 h 889000"/>
              <a:gd name="connsiteX5" fmla="*/ 22896 w 584200"/>
              <a:gd name="connsiteY5" fmla="*/ 705273 h 889000"/>
              <a:gd name="connsiteX6" fmla="*/ 79792 w 584200"/>
              <a:gd name="connsiteY6" fmla="*/ 609134 h 889000"/>
              <a:gd name="connsiteX7" fmla="*/ 155230 w 584200"/>
              <a:gd name="connsiteY7" fmla="*/ 534331 h 889000"/>
              <a:gd name="connsiteX8" fmla="*/ 232700 w 584200"/>
              <a:gd name="connsiteY8" fmla="*/ 475149 h 889000"/>
              <a:gd name="connsiteX9" fmla="*/ 300391 w 584200"/>
              <a:gd name="connsiteY9" fmla="*/ 422571 h 889000"/>
              <a:gd name="connsiteX10" fmla="*/ 349413 w 584200"/>
              <a:gd name="connsiteY10" fmla="*/ 372660 h 889000"/>
              <a:gd name="connsiteX11" fmla="*/ 379004 w 584200"/>
              <a:gd name="connsiteY11" fmla="*/ 322495 h 889000"/>
              <a:gd name="connsiteX12" fmla="*/ 388783 w 584200"/>
              <a:gd name="connsiteY12" fmla="*/ 268266 h 889000"/>
              <a:gd name="connsiteX13" fmla="*/ 357033 w 584200"/>
              <a:gd name="connsiteY13" fmla="*/ 183176 h 889000"/>
              <a:gd name="connsiteX14" fmla="*/ 259624 w 584200"/>
              <a:gd name="connsiteY14" fmla="*/ 154347 h 889000"/>
              <a:gd name="connsiteX15" fmla="*/ 42962 w 584200"/>
              <a:gd name="connsiteY15" fmla="*/ 244390 h 889000"/>
              <a:gd name="connsiteX16" fmla="*/ 42962 w 584200"/>
              <a:gd name="connsiteY16" fmla="*/ 74210 h 889000"/>
              <a:gd name="connsiteX17" fmla="*/ 301280 w 584200"/>
              <a:gd name="connsiteY17" fmla="*/ 42 h 889000"/>
              <a:gd name="connsiteX18" fmla="*/ 421041 w 584200"/>
              <a:gd name="connsiteY18" fmla="*/ 17568 h 889000"/>
              <a:gd name="connsiteX19" fmla="*/ 510830 w 584200"/>
              <a:gd name="connsiteY19" fmla="*/ 67479 h 889000"/>
              <a:gd name="connsiteX20" fmla="*/ 566202 w 584200"/>
              <a:gd name="connsiteY20" fmla="*/ 146473 h 889000"/>
              <a:gd name="connsiteX21" fmla="*/ 585506 w 584200"/>
              <a:gd name="connsiteY21" fmla="*/ 249597 h 889000"/>
              <a:gd name="connsiteX22" fmla="*/ 566837 w 584200"/>
              <a:gd name="connsiteY22" fmla="*/ 357420 h 889000"/>
              <a:gd name="connsiteX23" fmla="*/ 517180 w 584200"/>
              <a:gd name="connsiteY23" fmla="*/ 443145 h 889000"/>
              <a:gd name="connsiteX24" fmla="*/ 445933 w 584200"/>
              <a:gd name="connsiteY24" fmla="*/ 513884 h 889000"/>
              <a:gd name="connsiteX25" fmla="*/ 361986 w 584200"/>
              <a:gd name="connsiteY25" fmla="*/ 575987 h 889000"/>
              <a:gd name="connsiteX26" fmla="*/ 305344 w 584200"/>
              <a:gd name="connsiteY26" fmla="*/ 617262 h 889000"/>
              <a:gd name="connsiteX27" fmla="*/ 256830 w 584200"/>
              <a:gd name="connsiteY27" fmla="*/ 657267 h 889000"/>
              <a:gd name="connsiteX28" fmla="*/ 223810 w 584200"/>
              <a:gd name="connsiteY28" fmla="*/ 696256 h 889000"/>
              <a:gd name="connsiteX29" fmla="*/ 211999 w 584200"/>
              <a:gd name="connsiteY29" fmla="*/ 732324 h 88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4200" h="889000">
                <a:moveTo>
                  <a:pt x="211999" y="732324"/>
                </a:moveTo>
                <a:lnTo>
                  <a:pt x="584236" y="732324"/>
                </a:lnTo>
                <a:lnTo>
                  <a:pt x="584236" y="892725"/>
                </a:lnTo>
                <a:lnTo>
                  <a:pt x="36" y="892725"/>
                </a:lnTo>
                <a:lnTo>
                  <a:pt x="36" y="826558"/>
                </a:lnTo>
                <a:cubicBezTo>
                  <a:pt x="-602" y="785004"/>
                  <a:pt x="7174" y="743741"/>
                  <a:pt x="22896" y="705273"/>
                </a:cubicBezTo>
                <a:cubicBezTo>
                  <a:pt x="37264" y="670716"/>
                  <a:pt x="56417" y="638357"/>
                  <a:pt x="79792" y="609134"/>
                </a:cubicBezTo>
                <a:cubicBezTo>
                  <a:pt x="102174" y="581563"/>
                  <a:pt x="127466" y="556480"/>
                  <a:pt x="155230" y="534331"/>
                </a:cubicBezTo>
                <a:cubicBezTo>
                  <a:pt x="182408" y="512487"/>
                  <a:pt x="208189" y="492675"/>
                  <a:pt x="232700" y="475149"/>
                </a:cubicBezTo>
                <a:cubicBezTo>
                  <a:pt x="257211" y="457623"/>
                  <a:pt x="280960" y="439335"/>
                  <a:pt x="300391" y="422571"/>
                </a:cubicBezTo>
                <a:cubicBezTo>
                  <a:pt x="318190" y="407433"/>
                  <a:pt x="334596" y="390732"/>
                  <a:pt x="349413" y="372660"/>
                </a:cubicBezTo>
                <a:cubicBezTo>
                  <a:pt x="361802" y="357560"/>
                  <a:pt x="371783" y="340643"/>
                  <a:pt x="379004" y="322495"/>
                </a:cubicBezTo>
                <a:cubicBezTo>
                  <a:pt x="385622" y="305185"/>
                  <a:pt x="388940" y="286796"/>
                  <a:pt x="388783" y="268266"/>
                </a:cubicBezTo>
                <a:cubicBezTo>
                  <a:pt x="388783" y="230674"/>
                  <a:pt x="378200" y="202315"/>
                  <a:pt x="357033" y="183176"/>
                </a:cubicBezTo>
                <a:cubicBezTo>
                  <a:pt x="335866" y="164037"/>
                  <a:pt x="303397" y="154436"/>
                  <a:pt x="259624" y="154347"/>
                </a:cubicBezTo>
                <a:cubicBezTo>
                  <a:pt x="184186" y="154347"/>
                  <a:pt x="111966" y="184357"/>
                  <a:pt x="42962" y="244390"/>
                </a:cubicBezTo>
                <a:lnTo>
                  <a:pt x="42962" y="74210"/>
                </a:lnTo>
                <a:cubicBezTo>
                  <a:pt x="119893" y="24604"/>
                  <a:pt x="209751" y="-1190"/>
                  <a:pt x="301280" y="42"/>
                </a:cubicBezTo>
                <a:cubicBezTo>
                  <a:pt x="341880" y="-530"/>
                  <a:pt x="382310" y="5376"/>
                  <a:pt x="421041" y="17568"/>
                </a:cubicBezTo>
                <a:cubicBezTo>
                  <a:pt x="454094" y="27830"/>
                  <a:pt x="484665" y="44822"/>
                  <a:pt x="510830" y="67479"/>
                </a:cubicBezTo>
                <a:cubicBezTo>
                  <a:pt x="535104" y="89209"/>
                  <a:pt x="554050" y="116247"/>
                  <a:pt x="566202" y="146473"/>
                </a:cubicBezTo>
                <a:cubicBezTo>
                  <a:pt x="579401" y="179227"/>
                  <a:pt x="585964" y="214278"/>
                  <a:pt x="585506" y="249597"/>
                </a:cubicBezTo>
                <a:cubicBezTo>
                  <a:pt x="586153" y="286389"/>
                  <a:pt x="579818" y="322978"/>
                  <a:pt x="566837" y="357420"/>
                </a:cubicBezTo>
                <a:cubicBezTo>
                  <a:pt x="554631" y="388306"/>
                  <a:pt x="537895" y="417199"/>
                  <a:pt x="517180" y="443145"/>
                </a:cubicBezTo>
                <a:cubicBezTo>
                  <a:pt x="496129" y="469295"/>
                  <a:pt x="472233" y="493018"/>
                  <a:pt x="445933" y="513884"/>
                </a:cubicBezTo>
                <a:cubicBezTo>
                  <a:pt x="419009" y="535220"/>
                  <a:pt x="390942" y="555921"/>
                  <a:pt x="361986" y="575987"/>
                </a:cubicBezTo>
                <a:cubicBezTo>
                  <a:pt x="342428" y="589830"/>
                  <a:pt x="323886" y="603673"/>
                  <a:pt x="305344" y="617262"/>
                </a:cubicBezTo>
                <a:cubicBezTo>
                  <a:pt x="288420" y="629657"/>
                  <a:pt x="272223" y="643018"/>
                  <a:pt x="256830" y="657267"/>
                </a:cubicBezTo>
                <a:cubicBezTo>
                  <a:pt x="244349" y="668939"/>
                  <a:pt x="233267" y="682020"/>
                  <a:pt x="223810" y="696256"/>
                </a:cubicBezTo>
                <a:cubicBezTo>
                  <a:pt x="216435" y="706873"/>
                  <a:pt x="212330" y="719408"/>
                  <a:pt x="211999" y="732324"/>
                </a:cubicBezTo>
                <a:close/>
              </a:path>
            </a:pathLst>
          </a:custGeom>
          <a:solidFill>
            <a:srgbClr val="29292C"/>
          </a:solidFill>
          <a:ln w="12700" cap="flat">
            <a:noFill/>
            <a:prstDash val="solid"/>
            <a:miter/>
          </a:ln>
        </p:spPr>
        <p:txBody>
          <a:bodyPr rtlCol="0" anchor="ctr"/>
          <a:lstStyle/>
          <a:p>
            <a:endParaRPr lang="en-US"/>
          </a:p>
        </p:txBody>
      </p:sp>
      <p:sp>
        <p:nvSpPr>
          <p:cNvPr id="22" name="information" title="Icon of a circle with the letter i inside">
            <a:extLst>
              <a:ext uri="{FF2B5EF4-FFF2-40B4-BE49-F238E27FC236}">
                <a16:creationId xmlns:a16="http://schemas.microsoft.com/office/drawing/2014/main" id="{2D0C60C4-A726-4DD3-B3B2-A9B6005897A7}"/>
              </a:ext>
            </a:extLst>
          </p:cNvPr>
          <p:cNvSpPr>
            <a:spLocks noChangeAspect="1" noEditPoints="1"/>
          </p:cNvSpPr>
          <p:nvPr/>
        </p:nvSpPr>
        <p:spPr bwMode="auto">
          <a:xfrm>
            <a:off x="2378836" y="270695"/>
            <a:ext cx="490694" cy="493696"/>
          </a:xfrm>
          <a:custGeom>
            <a:avLst/>
            <a:gdLst>
              <a:gd name="T0" fmla="*/ 0 w 333"/>
              <a:gd name="T1" fmla="*/ 170 h 340"/>
              <a:gd name="T2" fmla="*/ 167 w 333"/>
              <a:gd name="T3" fmla="*/ 0 h 340"/>
              <a:gd name="T4" fmla="*/ 333 w 333"/>
              <a:gd name="T5" fmla="*/ 170 h 340"/>
              <a:gd name="T6" fmla="*/ 167 w 333"/>
              <a:gd name="T7" fmla="*/ 340 h 340"/>
              <a:gd name="T8" fmla="*/ 0 w 333"/>
              <a:gd name="T9" fmla="*/ 170 h 340"/>
              <a:gd name="T10" fmla="*/ 163 w 333"/>
              <a:gd name="T11" fmla="*/ 252 h 340"/>
              <a:gd name="T12" fmla="*/ 163 w 333"/>
              <a:gd name="T13" fmla="*/ 150 h 340"/>
              <a:gd name="T14" fmla="*/ 163 w 333"/>
              <a:gd name="T15" fmla="*/ 121 h 340"/>
              <a:gd name="T16" fmla="*/ 163 w 333"/>
              <a:gd name="T17" fmla="*/ 88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40">
                <a:moveTo>
                  <a:pt x="0" y="170"/>
                </a:moveTo>
                <a:cubicBezTo>
                  <a:pt x="0" y="76"/>
                  <a:pt x="75" y="0"/>
                  <a:pt x="167" y="0"/>
                </a:cubicBezTo>
                <a:cubicBezTo>
                  <a:pt x="259" y="0"/>
                  <a:pt x="333" y="76"/>
                  <a:pt x="333" y="170"/>
                </a:cubicBezTo>
                <a:cubicBezTo>
                  <a:pt x="333" y="264"/>
                  <a:pt x="259" y="340"/>
                  <a:pt x="167" y="340"/>
                </a:cubicBezTo>
                <a:cubicBezTo>
                  <a:pt x="75" y="340"/>
                  <a:pt x="0" y="264"/>
                  <a:pt x="0" y="170"/>
                </a:cubicBezTo>
                <a:close/>
                <a:moveTo>
                  <a:pt x="163" y="252"/>
                </a:moveTo>
                <a:cubicBezTo>
                  <a:pt x="163" y="150"/>
                  <a:pt x="163" y="150"/>
                  <a:pt x="163" y="150"/>
                </a:cubicBezTo>
                <a:moveTo>
                  <a:pt x="163" y="121"/>
                </a:moveTo>
                <a:cubicBezTo>
                  <a:pt x="163" y="88"/>
                  <a:pt x="163" y="88"/>
                  <a:pt x="163" y="88"/>
                </a:cubicBezTo>
              </a:path>
            </a:pathLst>
          </a:custGeom>
          <a:noFill/>
          <a:ln w="19050"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Shape 24">
            <a:extLst>
              <a:ext uri="{FF2B5EF4-FFF2-40B4-BE49-F238E27FC236}">
                <a16:creationId xmlns:a16="http://schemas.microsoft.com/office/drawing/2014/main" id="{AC58CD26-16DC-4D64-A72D-ED2E3718CB5E}"/>
              </a:ext>
            </a:extLst>
          </p:cNvPr>
          <p:cNvSpPr/>
          <p:nvPr/>
        </p:nvSpPr>
        <p:spPr>
          <a:xfrm>
            <a:off x="435735" y="2488211"/>
            <a:ext cx="6879462" cy="1272143"/>
          </a:xfrm>
          <a:custGeom>
            <a:avLst/>
            <a:gdLst>
              <a:gd name="connsiteX0" fmla="*/ 0 w 6961038"/>
              <a:gd name="connsiteY0" fmla="*/ 0 h 1087477"/>
              <a:gd name="connsiteX1" fmla="*/ 6954533 w 6961038"/>
              <a:gd name="connsiteY1" fmla="*/ 0 h 1087477"/>
              <a:gd name="connsiteX2" fmla="*/ 6961037 w 6961038"/>
              <a:gd name="connsiteY2" fmla="*/ 12465 h 1087477"/>
              <a:gd name="connsiteX3" fmla="*/ 6683829 w 6961038"/>
              <a:gd name="connsiteY3" fmla="*/ 543738 h 1087477"/>
              <a:gd name="connsiteX4" fmla="*/ 6961038 w 6961038"/>
              <a:gd name="connsiteY4" fmla="*/ 1075012 h 1087477"/>
              <a:gd name="connsiteX5" fmla="*/ 6954533 w 6961038"/>
              <a:gd name="connsiteY5" fmla="*/ 1087477 h 1087477"/>
              <a:gd name="connsiteX6" fmla="*/ 0 w 6961038"/>
              <a:gd name="connsiteY6" fmla="*/ 1087477 h 1087477"/>
              <a:gd name="connsiteX7" fmla="*/ 283712 w 6961038"/>
              <a:gd name="connsiteY7" fmla="*/ 543739 h 1087477"/>
              <a:gd name="connsiteX8" fmla="*/ 0 w 6961038"/>
              <a:gd name="connsiteY8" fmla="*/ 0 h 1087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61038" h="1087477">
                <a:moveTo>
                  <a:pt x="0" y="0"/>
                </a:moveTo>
                <a:lnTo>
                  <a:pt x="6954533" y="0"/>
                </a:lnTo>
                <a:lnTo>
                  <a:pt x="6961037" y="12465"/>
                </a:lnTo>
                <a:lnTo>
                  <a:pt x="6683829" y="543738"/>
                </a:lnTo>
                <a:lnTo>
                  <a:pt x="6961038" y="1075012"/>
                </a:lnTo>
                <a:lnTo>
                  <a:pt x="6954533" y="1087477"/>
                </a:lnTo>
                <a:lnTo>
                  <a:pt x="0" y="1087477"/>
                </a:lnTo>
                <a:lnTo>
                  <a:pt x="283712" y="543739"/>
                </a:lnTo>
                <a:lnTo>
                  <a:pt x="0" y="0"/>
                </a:lnTo>
                <a:close/>
              </a:path>
            </a:pathLst>
          </a:custGeom>
          <a:solidFill>
            <a:schemeClr val="tx2"/>
          </a:solidFill>
        </p:spPr>
        <p:txBody>
          <a:bodyPr wrap="square" lIns="457200" tIns="182880" rIns="457200" bIns="182880">
            <a:spAutoFit/>
          </a:bodyPr>
          <a:lstStyle/>
          <a:p>
            <a:pPr lvl="0" algn="ctr">
              <a:spcAft>
                <a:spcPts val="800"/>
              </a:spcAft>
            </a:pPr>
            <a:r>
              <a:rPr lang="en-US" sz="1600" b="1" kern="0" cap="all" dirty="0">
                <a:ln>
                  <a:solidFill>
                    <a:srgbClr val="FFFFFF">
                      <a:alpha val="0"/>
                    </a:srgbClr>
                  </a:solidFill>
                </a:ln>
                <a:solidFill>
                  <a:schemeClr val="bg1"/>
                </a:solidFill>
                <a:cs typeface="Segoe UI"/>
              </a:rPr>
              <a:t>Why azure helps modernize your ORGANIZATION</a:t>
            </a:r>
            <a:endParaRPr lang="en-US" sz="1600" b="1" kern="0" cap="all" dirty="0">
              <a:ln>
                <a:solidFill>
                  <a:srgbClr val="FFFFFF">
                    <a:alpha val="0"/>
                  </a:srgbClr>
                </a:solidFill>
              </a:ln>
              <a:solidFill>
                <a:schemeClr val="bg1"/>
              </a:solidFill>
              <a:latin typeface="Segoe UI" pitchFamily="34" charset="0"/>
              <a:cs typeface="Segoe UI" pitchFamily="34" charset="0"/>
            </a:endParaRPr>
          </a:p>
          <a:p>
            <a:pPr marL="0" lvl="1" algn="ctr"/>
            <a:r>
              <a:rPr lang="en-US" sz="1200" dirty="0">
                <a:solidFill>
                  <a:schemeClr val="bg1"/>
                </a:solidFill>
                <a:latin typeface="Segoe UI Semibold" panose="020B0702040204020203" pitchFamily="34" charset="0"/>
                <a:cs typeface="Segoe UI Semibold" panose="020B0702040204020203" pitchFamily="34" charset="0"/>
              </a:rPr>
              <a:t>Modernize your organization with the innovation, flexibility, and affordability you need, backed by the security you expect from Microsoft. With Microsoft Azure, you can start moving your organization to the cloud on your terms. </a:t>
            </a:r>
          </a:p>
        </p:txBody>
      </p:sp>
      <p:sp>
        <p:nvSpPr>
          <p:cNvPr id="7" name="Arrow: Pentagon 6">
            <a:extLst>
              <a:ext uri="{FF2B5EF4-FFF2-40B4-BE49-F238E27FC236}">
                <a16:creationId xmlns:a16="http://schemas.microsoft.com/office/drawing/2014/main" id="{FD3B60D6-4E4A-42AC-BAA0-F7F1192DC96D}"/>
              </a:ext>
            </a:extLst>
          </p:cNvPr>
          <p:cNvSpPr/>
          <p:nvPr/>
        </p:nvSpPr>
        <p:spPr bwMode="auto">
          <a:xfrm>
            <a:off x="0" y="3896319"/>
            <a:ext cx="2743200" cy="274320"/>
          </a:xfrm>
          <a:prstGeom prst="homePlate">
            <a:avLst>
              <a:gd name="adj" fmla="val 27210"/>
            </a:avLst>
          </a:prstGeom>
          <a:solidFill>
            <a:srgbClr val="0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432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200" b="1" cap="all">
                <a:solidFill>
                  <a:schemeClr val="bg1"/>
                </a:solidFill>
                <a:ea typeface="Calibri" panose="020F0502020204030204" pitchFamily="34" charset="0"/>
                <a:cs typeface="Times New Roman" panose="02020603050405020304" pitchFamily="18" charset="0"/>
              </a:rPr>
              <a:t>Cost-effective innovation</a:t>
            </a:r>
            <a:endParaRPr lang="en-US" sz="2800" cap="all">
              <a:solidFill>
                <a:schemeClr val="bg1"/>
              </a:solidFill>
              <a:ea typeface="Segoe UI" pitchFamily="34" charset="0"/>
              <a:cs typeface="Segoe UI" pitchFamily="34" charset="0"/>
            </a:endParaRPr>
          </a:p>
        </p:txBody>
      </p:sp>
      <p:sp>
        <p:nvSpPr>
          <p:cNvPr id="8" name="Rectangle 7">
            <a:extLst>
              <a:ext uri="{FF2B5EF4-FFF2-40B4-BE49-F238E27FC236}">
                <a16:creationId xmlns:a16="http://schemas.microsoft.com/office/drawing/2014/main" id="{8E79EF03-243F-4427-A005-5393E16E0090}"/>
              </a:ext>
            </a:extLst>
          </p:cNvPr>
          <p:cNvSpPr/>
          <p:nvPr/>
        </p:nvSpPr>
        <p:spPr>
          <a:xfrm>
            <a:off x="2769326" y="3928075"/>
            <a:ext cx="4629972" cy="1708160"/>
          </a:xfrm>
          <a:prstGeom prst="rect">
            <a:avLst/>
          </a:prstGeom>
        </p:spPr>
        <p:txBody>
          <a:bodyPr wrap="square" rIns="0">
            <a:spAutoFit/>
          </a:bodyPr>
          <a:lstStyle/>
          <a:p>
            <a:pPr lvl="0" defTabSz="914400">
              <a:spcBef>
                <a:spcPts val="600"/>
              </a:spcBef>
              <a:defRPr/>
            </a:pPr>
            <a:r>
              <a:rPr lang="en-US" sz="1000" kern="0" dirty="0">
                <a:solidFill>
                  <a:schemeClr val="tx2"/>
                </a:solidFill>
                <a:latin typeface="Segoe UI Semibold" panose="020B0702040204020203" pitchFamily="34" charset="0"/>
                <a:cs typeface="Segoe UI Semibold" panose="020B0702040204020203" pitchFamily="34" charset="0"/>
              </a:rPr>
              <a:t>Respond quickly to changing requirement</a:t>
            </a:r>
            <a:r>
              <a:rPr lang="en-US" sz="1000" b="1" kern="0" dirty="0">
                <a:solidFill>
                  <a:schemeClr val="tx2"/>
                </a:solidFill>
                <a:latin typeface="Segoe UI Semibold" panose="020B0702040204020203" pitchFamily="34" charset="0"/>
                <a:cs typeface="Segoe UI Semibold" panose="020B0702040204020203" pitchFamily="34" charset="0"/>
              </a:rPr>
              <a:t>s </a:t>
            </a:r>
            <a:r>
              <a:rPr lang="en-US" sz="1000" kern="0" dirty="0">
                <a:solidFill>
                  <a:srgbClr val="3C3C41"/>
                </a:solidFill>
              </a:rPr>
              <a:t>with the ability to add and reduce capacity. </a:t>
            </a:r>
          </a:p>
          <a:p>
            <a:pPr lvl="0" defTabSz="914400">
              <a:spcBef>
                <a:spcPts val="600"/>
              </a:spcBef>
              <a:defRPr/>
            </a:pPr>
            <a:r>
              <a:rPr lang="en-US" sz="1000" kern="0" dirty="0">
                <a:solidFill>
                  <a:schemeClr val="tx2"/>
                </a:solidFill>
                <a:latin typeface="Segoe UI Semibold" panose="020B0702040204020203" pitchFamily="34" charset="0"/>
                <a:cs typeface="Segoe UI Semibold" panose="020B0702040204020203" pitchFamily="34" charset="0"/>
              </a:rPr>
              <a:t>Spend less time managing server infrastructure </a:t>
            </a:r>
            <a:r>
              <a:rPr lang="en-US" sz="1000" kern="0" dirty="0">
                <a:solidFill>
                  <a:srgbClr val="3C3C41"/>
                </a:solidFill>
              </a:rPr>
              <a:t>and more time driving impact. Drop the burden and large up-front costs of locally-run server management.</a:t>
            </a:r>
          </a:p>
          <a:p>
            <a:pPr lvl="0" defTabSz="914400">
              <a:spcBef>
                <a:spcPts val="600"/>
              </a:spcBef>
              <a:defRPr/>
            </a:pPr>
            <a:r>
              <a:rPr lang="en-US" sz="1000" kern="0" dirty="0">
                <a:solidFill>
                  <a:schemeClr val="tx2"/>
                </a:solidFill>
                <a:latin typeface="Segoe UI Semibold" panose="020B0702040204020203" pitchFamily="34" charset="0"/>
                <a:cs typeface="Segoe UI Semibold" panose="020B0702040204020203" pitchFamily="34" charset="0"/>
              </a:rPr>
              <a:t>Pay only for what you use </a:t>
            </a:r>
            <a:r>
              <a:rPr lang="en-US" sz="1000" kern="0" dirty="0">
                <a:solidFill>
                  <a:srgbClr val="3C3C41"/>
                </a:solidFill>
              </a:rPr>
              <a:t>for short or seasonal cloud needs. Or get unmatched pricing in the industry, paying a predictable rate for always-on critical services.</a:t>
            </a:r>
          </a:p>
          <a:p>
            <a:pPr lvl="0" defTabSz="914400">
              <a:spcBef>
                <a:spcPts val="600"/>
              </a:spcBef>
              <a:defRPr/>
            </a:pPr>
            <a:r>
              <a:rPr lang="en-US" sz="1000" kern="0" dirty="0">
                <a:solidFill>
                  <a:schemeClr val="tx2"/>
                </a:solidFill>
                <a:latin typeface="Segoe UI Semibold" panose="020B0702040204020203" pitchFamily="34" charset="0"/>
                <a:cs typeface="Segoe UI Semibold" panose="020B0702040204020203" pitchFamily="34" charset="0"/>
              </a:rPr>
              <a:t>Hit the cloud running with Microsoft expertise </a:t>
            </a:r>
            <a:r>
              <a:rPr lang="en-US" sz="1000" kern="0" dirty="0">
                <a:solidFill>
                  <a:srgbClr val="3C3C41"/>
                </a:solidFill>
              </a:rPr>
              <a:t>and take advantage of free assessment and migration tools to move to Azure, without worrying about downtime.</a:t>
            </a:r>
          </a:p>
        </p:txBody>
      </p:sp>
      <p:sp>
        <p:nvSpPr>
          <p:cNvPr id="31" name="Rectangle 30">
            <a:extLst>
              <a:ext uri="{FF2B5EF4-FFF2-40B4-BE49-F238E27FC236}">
                <a16:creationId xmlns:a16="http://schemas.microsoft.com/office/drawing/2014/main" id="{D7AB850E-CFE7-4739-A02A-D5B10648C35B}"/>
              </a:ext>
            </a:extLst>
          </p:cNvPr>
          <p:cNvSpPr/>
          <p:nvPr/>
        </p:nvSpPr>
        <p:spPr>
          <a:xfrm>
            <a:off x="435735" y="4262731"/>
            <a:ext cx="2333591" cy="1264000"/>
          </a:xfrm>
          <a:prstGeom prst="rect">
            <a:avLst/>
          </a:prstGeom>
        </p:spPr>
        <p:txBody>
          <a:bodyPr wrap="square" lIns="0">
            <a:spAutoFit/>
          </a:bodyPr>
          <a:lstStyle/>
          <a:p>
            <a:pPr lvl="0">
              <a:lnSpc>
                <a:spcPct val="110000"/>
              </a:lnSpc>
            </a:pPr>
            <a:r>
              <a:rPr lang="en-US" sz="1000" kern="0" dirty="0">
                <a:solidFill>
                  <a:srgbClr val="000000"/>
                </a:solidFill>
                <a:latin typeface="Segoe UI Semibold" panose="020B0702040204020203" pitchFamily="34" charset="0"/>
                <a:cs typeface="Segoe UI Semibold" panose="020B0702040204020203" pitchFamily="34" charset="0"/>
              </a:rPr>
              <a:t>Unlock new possibilities that drive your organization forward without breaking the bank with a foundation that lets you run any part of your organization in the cloud—on your terms and timeline, and more cost-effectively than you might think.   </a:t>
            </a:r>
          </a:p>
        </p:txBody>
      </p:sp>
      <p:sp>
        <p:nvSpPr>
          <p:cNvPr id="32" name="Rectangle 31">
            <a:extLst>
              <a:ext uri="{FF2B5EF4-FFF2-40B4-BE49-F238E27FC236}">
                <a16:creationId xmlns:a16="http://schemas.microsoft.com/office/drawing/2014/main" id="{46F0037A-8ED2-46D5-902F-AAC80C9CB44F}"/>
              </a:ext>
            </a:extLst>
          </p:cNvPr>
          <p:cNvSpPr/>
          <p:nvPr/>
        </p:nvSpPr>
        <p:spPr bwMode="auto">
          <a:xfrm>
            <a:off x="0" y="5928618"/>
            <a:ext cx="7772401" cy="1713622"/>
          </a:xfrm>
          <a:prstGeom prst="rect">
            <a:avLst/>
          </a:prstGeom>
          <a:solidFill>
            <a:schemeClr val="bg2">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34" name="Rectangle 33">
            <a:extLst>
              <a:ext uri="{FF2B5EF4-FFF2-40B4-BE49-F238E27FC236}">
                <a16:creationId xmlns:a16="http://schemas.microsoft.com/office/drawing/2014/main" id="{7B4D17E1-8463-4F10-B08F-7030C3B3F2FE}"/>
              </a:ext>
            </a:extLst>
          </p:cNvPr>
          <p:cNvSpPr/>
          <p:nvPr/>
        </p:nvSpPr>
        <p:spPr>
          <a:xfrm>
            <a:off x="2769326" y="6006270"/>
            <a:ext cx="4445666" cy="1169551"/>
          </a:xfrm>
          <a:prstGeom prst="rect">
            <a:avLst/>
          </a:prstGeom>
        </p:spPr>
        <p:txBody>
          <a:bodyPr wrap="square" rIns="0">
            <a:spAutoFit/>
          </a:bodyPr>
          <a:lstStyle/>
          <a:p>
            <a:pPr lvl="0" defTabSz="914400">
              <a:spcBef>
                <a:spcPts val="600"/>
              </a:spcBef>
              <a:defRPr/>
            </a:pPr>
            <a:r>
              <a:rPr lang="en-US" sz="1000" kern="0">
                <a:solidFill>
                  <a:srgbClr val="0078D7"/>
                </a:solidFill>
                <a:latin typeface="Segoe UI Semibold" panose="020B0702040204020203" pitchFamily="34" charset="0"/>
                <a:cs typeface="Segoe UI Semibold" panose="020B0702040204020203" pitchFamily="34" charset="0"/>
              </a:rPr>
              <a:t>Move one, two, or all your critical business applications to the cloud with surprising ease </a:t>
            </a:r>
            <a:r>
              <a:rPr lang="en-US" sz="1000" kern="0">
                <a:solidFill>
                  <a:srgbClr val="3C3C41"/>
                </a:solidFill>
              </a:rPr>
              <a:t>when you’re ready and on your terms.</a:t>
            </a:r>
          </a:p>
          <a:p>
            <a:pPr lvl="0" defTabSz="914400">
              <a:spcBef>
                <a:spcPts val="600"/>
              </a:spcBef>
              <a:defRPr/>
            </a:pPr>
            <a:r>
              <a:rPr lang="en-US" sz="1000" kern="0">
                <a:solidFill>
                  <a:srgbClr val="0078D7"/>
                </a:solidFill>
                <a:latin typeface="Segoe UI Semibold" panose="020B0702040204020203" pitchFamily="34" charset="0"/>
                <a:cs typeface="Segoe UI Semibold" panose="020B0702040204020203" pitchFamily="34" charset="0"/>
              </a:rPr>
              <a:t>Keep running Windows 2008 apps </a:t>
            </a:r>
            <a:r>
              <a:rPr lang="en-US" sz="1000" kern="0">
                <a:solidFill>
                  <a:srgbClr val="3C3C41"/>
                </a:solidFill>
              </a:rPr>
              <a:t>by moving them into the cloud “as-is” and get three more years of extended security patches. </a:t>
            </a:r>
          </a:p>
          <a:p>
            <a:pPr lvl="0" defTabSz="914400">
              <a:spcBef>
                <a:spcPts val="600"/>
              </a:spcBef>
              <a:defRPr/>
            </a:pPr>
            <a:r>
              <a:rPr lang="en-US" sz="1000" kern="0">
                <a:solidFill>
                  <a:srgbClr val="0078D7"/>
                </a:solidFill>
                <a:latin typeface="Segoe UI Semibold" panose="020B0702040204020203" pitchFamily="34" charset="0"/>
                <a:cs typeface="Segoe UI Semibold" panose="020B0702040204020203" pitchFamily="34" charset="0"/>
              </a:rPr>
              <a:t>Stay on premises by upgrading </a:t>
            </a:r>
            <a:r>
              <a:rPr lang="en-US" sz="1000" kern="0">
                <a:solidFill>
                  <a:srgbClr val="3C3C41"/>
                </a:solidFill>
              </a:rPr>
              <a:t>to Windows Server 2019 and get access to built-in hybrid services.</a:t>
            </a:r>
          </a:p>
        </p:txBody>
      </p:sp>
      <p:sp>
        <p:nvSpPr>
          <p:cNvPr id="35" name="Rectangle 34">
            <a:extLst>
              <a:ext uri="{FF2B5EF4-FFF2-40B4-BE49-F238E27FC236}">
                <a16:creationId xmlns:a16="http://schemas.microsoft.com/office/drawing/2014/main" id="{96CED18A-6A82-4F6F-AB09-421515BF74CC}"/>
              </a:ext>
            </a:extLst>
          </p:cNvPr>
          <p:cNvSpPr/>
          <p:nvPr/>
        </p:nvSpPr>
        <p:spPr>
          <a:xfrm>
            <a:off x="452845" y="6275455"/>
            <a:ext cx="2416685" cy="1264000"/>
          </a:xfrm>
          <a:prstGeom prst="rect">
            <a:avLst/>
          </a:prstGeom>
        </p:spPr>
        <p:txBody>
          <a:bodyPr wrap="square" lIns="0">
            <a:spAutoFit/>
          </a:bodyPr>
          <a:lstStyle/>
          <a:p>
            <a:pPr lvl="0">
              <a:lnSpc>
                <a:spcPct val="110000"/>
              </a:lnSpc>
            </a:pPr>
            <a:r>
              <a:rPr lang="en-US" sz="1000" kern="0" dirty="0">
                <a:solidFill>
                  <a:srgbClr val="000000"/>
                </a:solidFill>
                <a:latin typeface="Segoe UI Semibold" panose="020B0702040204020203" pitchFamily="34" charset="0"/>
                <a:cs typeface="Segoe UI Semibold" panose="020B0702040204020203" pitchFamily="34" charset="0"/>
              </a:rPr>
              <a:t>Easily bridge your existing infrastructure to the cloud in a way that’s right for you, with a total solution that lets you maintain existing on-premises investments while also giving you the control and flexibility you need to grow your organization.</a:t>
            </a:r>
          </a:p>
        </p:txBody>
      </p:sp>
      <p:sp>
        <p:nvSpPr>
          <p:cNvPr id="21" name="Rectangle 20">
            <a:extLst>
              <a:ext uri="{FF2B5EF4-FFF2-40B4-BE49-F238E27FC236}">
                <a16:creationId xmlns:a16="http://schemas.microsoft.com/office/drawing/2014/main" id="{65494C8A-9F1B-45C4-8142-4EC71164DDE1}"/>
              </a:ext>
            </a:extLst>
          </p:cNvPr>
          <p:cNvSpPr/>
          <p:nvPr/>
        </p:nvSpPr>
        <p:spPr bwMode="auto">
          <a:xfrm>
            <a:off x="0" y="7734332"/>
            <a:ext cx="7772401" cy="1700073"/>
          </a:xfrm>
          <a:prstGeom prst="rect">
            <a:avLst/>
          </a:prstGeom>
          <a:solidFill>
            <a:schemeClr val="bg2">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4" name="Rectangle 23">
            <a:extLst>
              <a:ext uri="{FF2B5EF4-FFF2-40B4-BE49-F238E27FC236}">
                <a16:creationId xmlns:a16="http://schemas.microsoft.com/office/drawing/2014/main" id="{1CB9FCE8-2519-4D9B-87F0-974ED31CD9DA}"/>
              </a:ext>
            </a:extLst>
          </p:cNvPr>
          <p:cNvSpPr/>
          <p:nvPr/>
        </p:nvSpPr>
        <p:spPr>
          <a:xfrm>
            <a:off x="2769326" y="7807232"/>
            <a:ext cx="4467134" cy="1708160"/>
          </a:xfrm>
          <a:prstGeom prst="rect">
            <a:avLst/>
          </a:prstGeom>
        </p:spPr>
        <p:txBody>
          <a:bodyPr wrap="square" rIns="0">
            <a:spAutoFit/>
          </a:bodyPr>
          <a:lstStyle/>
          <a:p>
            <a:pPr lvl="0" defTabSz="914400">
              <a:spcBef>
                <a:spcPts val="600"/>
              </a:spcBef>
              <a:defRPr/>
            </a:pPr>
            <a:r>
              <a:rPr lang="en-GB" sz="1000" kern="0" dirty="0">
                <a:solidFill>
                  <a:srgbClr val="0078D7"/>
                </a:solidFill>
                <a:latin typeface="Segoe UI Semibold" panose="020B0702040204020203" pitchFamily="34" charset="0"/>
                <a:cs typeface="Segoe UI Semibold" panose="020B0702040204020203" pitchFamily="34" charset="0"/>
              </a:rPr>
              <a:t>Guard your organization against external threats and breaches </a:t>
            </a:r>
            <a:r>
              <a:rPr lang="en-GB" sz="1000" dirty="0">
                <a:solidFill>
                  <a:srgbClr val="3C3C41"/>
                </a:solidFill>
              </a:rPr>
              <a:t>with built-in security features across on-premises and cloud deployments.</a:t>
            </a:r>
          </a:p>
          <a:p>
            <a:pPr lvl="0" defTabSz="914400">
              <a:spcBef>
                <a:spcPts val="600"/>
              </a:spcBef>
              <a:defRPr/>
            </a:pPr>
            <a:r>
              <a:rPr lang="en-GB" sz="1000" kern="0" dirty="0">
                <a:solidFill>
                  <a:srgbClr val="0078D7"/>
                </a:solidFill>
                <a:latin typeface="Segoe UI Semibold" panose="020B0702040204020203" pitchFamily="34" charset="0"/>
                <a:cs typeface="Segoe UI Semibold" panose="020B0702040204020203" pitchFamily="34" charset="0"/>
              </a:rPr>
              <a:t>Stay up and running </a:t>
            </a:r>
            <a:r>
              <a:rPr lang="en-GB" sz="1000" dirty="0">
                <a:solidFill>
                  <a:srgbClr val="3C3C41"/>
                </a:solidFill>
              </a:rPr>
              <a:t>with full backup and recovery to the cloud. No extra steps or redundant processes required.</a:t>
            </a:r>
          </a:p>
          <a:p>
            <a:pPr lvl="0" defTabSz="914400">
              <a:spcBef>
                <a:spcPts val="600"/>
              </a:spcBef>
              <a:defRPr/>
            </a:pPr>
            <a:r>
              <a:rPr lang="en-GB" sz="1000" kern="0" dirty="0">
                <a:solidFill>
                  <a:srgbClr val="0078D7"/>
                </a:solidFill>
                <a:latin typeface="Segoe UI Semibold" panose="020B0702040204020203" pitchFamily="34" charset="0"/>
                <a:cs typeface="Segoe UI Semibold" panose="020B0702040204020203" pitchFamily="34" charset="0"/>
              </a:rPr>
              <a:t>Make it easy for each employee and volunteer to access all their apps and devices with a single sign-on</a:t>
            </a:r>
            <a:r>
              <a:rPr lang="en-GB" sz="1000" dirty="0">
                <a:solidFill>
                  <a:srgbClr val="3C3C41"/>
                </a:solidFill>
              </a:rPr>
              <a:t>,</a:t>
            </a:r>
            <a:r>
              <a:rPr lang="en-GB" sz="1000" b="1" dirty="0">
                <a:solidFill>
                  <a:srgbClr val="3C3C41"/>
                </a:solidFill>
              </a:rPr>
              <a:t> </a:t>
            </a:r>
            <a:r>
              <a:rPr lang="en-GB" sz="1000" dirty="0">
                <a:solidFill>
                  <a:srgbClr val="3C3C41"/>
                </a:solidFill>
              </a:rPr>
              <a:t>extending local user identities and permissions to the cloud.</a:t>
            </a:r>
          </a:p>
          <a:p>
            <a:pPr lvl="0" defTabSz="914400">
              <a:spcBef>
                <a:spcPts val="600"/>
              </a:spcBef>
              <a:defRPr/>
            </a:pPr>
            <a:r>
              <a:rPr lang="en-GB" sz="1000" kern="0" dirty="0">
                <a:solidFill>
                  <a:srgbClr val="0078D7"/>
                </a:solidFill>
                <a:latin typeface="Segoe UI Semibold" panose="020B0702040204020203" pitchFamily="34" charset="0"/>
                <a:cs typeface="Segoe UI Semibold" panose="020B0702040204020203" pitchFamily="34" charset="0"/>
              </a:rPr>
              <a:t>Take advantage of Microsoft security</a:t>
            </a:r>
            <a:r>
              <a:rPr lang="en-GB" sz="1000" dirty="0">
                <a:solidFill>
                  <a:srgbClr val="3C3C41"/>
                </a:solidFill>
              </a:rPr>
              <a:t>, which has the largest portfolio for security and compliance certifications—more than any other cloud provider. </a:t>
            </a:r>
            <a:endParaRPr lang="en-US" sz="1000" dirty="0">
              <a:solidFill>
                <a:srgbClr val="3C3C41"/>
              </a:solidFill>
            </a:endParaRPr>
          </a:p>
        </p:txBody>
      </p:sp>
      <p:sp>
        <p:nvSpPr>
          <p:cNvPr id="26" name="Rectangle 25">
            <a:extLst>
              <a:ext uri="{FF2B5EF4-FFF2-40B4-BE49-F238E27FC236}">
                <a16:creationId xmlns:a16="http://schemas.microsoft.com/office/drawing/2014/main" id="{DA815385-73D9-4C89-99CB-9040A62C412F}"/>
              </a:ext>
            </a:extLst>
          </p:cNvPr>
          <p:cNvSpPr/>
          <p:nvPr/>
        </p:nvSpPr>
        <p:spPr>
          <a:xfrm>
            <a:off x="435736" y="8104386"/>
            <a:ext cx="2188448" cy="1094723"/>
          </a:xfrm>
          <a:prstGeom prst="rect">
            <a:avLst/>
          </a:prstGeom>
        </p:spPr>
        <p:txBody>
          <a:bodyPr wrap="square" lIns="0">
            <a:spAutoFit/>
          </a:bodyPr>
          <a:lstStyle/>
          <a:p>
            <a:pPr>
              <a:lnSpc>
                <a:spcPct val="110000"/>
              </a:lnSpc>
            </a:pPr>
            <a:r>
              <a:rPr lang="en-US" sz="1000" kern="0" dirty="0">
                <a:solidFill>
                  <a:srgbClr val="000000"/>
                </a:solidFill>
                <a:latin typeface="Segoe UI Semibold" panose="020B0702040204020203" pitchFamily="34" charset="0"/>
                <a:cs typeface="Segoe UI Semibold" panose="020B0702040204020203" pitchFamily="34" charset="0"/>
              </a:rPr>
              <a:t>Continue to get the always up-to-date security updates that keep your organization running while protecting all your business-critical application data and files across on-premises and the cloud.</a:t>
            </a:r>
          </a:p>
        </p:txBody>
      </p:sp>
      <p:sp>
        <p:nvSpPr>
          <p:cNvPr id="27" name="Arrow: Pentagon 26">
            <a:extLst>
              <a:ext uri="{FF2B5EF4-FFF2-40B4-BE49-F238E27FC236}">
                <a16:creationId xmlns:a16="http://schemas.microsoft.com/office/drawing/2014/main" id="{B26EC257-EF69-4EC0-A5BA-EB90FFAFF822}"/>
              </a:ext>
            </a:extLst>
          </p:cNvPr>
          <p:cNvSpPr/>
          <p:nvPr/>
        </p:nvSpPr>
        <p:spPr bwMode="auto">
          <a:xfrm>
            <a:off x="0" y="5942639"/>
            <a:ext cx="2743200" cy="274320"/>
          </a:xfrm>
          <a:prstGeom prst="homePlate">
            <a:avLst>
              <a:gd name="adj" fmla="val 27210"/>
            </a:avLst>
          </a:prstGeom>
          <a:solidFill>
            <a:srgbClr val="0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432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200" b="1" cap="all">
                <a:solidFill>
                  <a:schemeClr val="bg1"/>
                </a:solidFill>
                <a:ea typeface="Calibri" panose="020F0502020204030204" pitchFamily="34" charset="0"/>
                <a:cs typeface="Times New Roman" panose="02020603050405020304" pitchFamily="18" charset="0"/>
              </a:rPr>
              <a:t>Flexible modernization</a:t>
            </a:r>
            <a:endParaRPr lang="en-US" sz="2800" cap="all">
              <a:solidFill>
                <a:schemeClr val="bg1"/>
              </a:solidFill>
              <a:ea typeface="Segoe UI" pitchFamily="34" charset="0"/>
              <a:cs typeface="Segoe UI" pitchFamily="34" charset="0"/>
            </a:endParaRPr>
          </a:p>
        </p:txBody>
      </p:sp>
      <p:sp>
        <p:nvSpPr>
          <p:cNvPr id="28" name="Arrow: Pentagon 27">
            <a:extLst>
              <a:ext uri="{FF2B5EF4-FFF2-40B4-BE49-F238E27FC236}">
                <a16:creationId xmlns:a16="http://schemas.microsoft.com/office/drawing/2014/main" id="{E5B7AA6F-4BFD-47A9-B5A5-956742577A88}"/>
              </a:ext>
            </a:extLst>
          </p:cNvPr>
          <p:cNvSpPr/>
          <p:nvPr/>
        </p:nvSpPr>
        <p:spPr bwMode="auto">
          <a:xfrm>
            <a:off x="0" y="7734332"/>
            <a:ext cx="2743200" cy="274320"/>
          </a:xfrm>
          <a:prstGeom prst="homePlate">
            <a:avLst>
              <a:gd name="adj" fmla="val 27210"/>
            </a:avLst>
          </a:prstGeom>
          <a:solidFill>
            <a:srgbClr val="0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432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200" b="1" cap="all">
                <a:solidFill>
                  <a:schemeClr val="bg1"/>
                </a:solidFill>
                <a:ea typeface="Calibri" panose="020F0502020204030204" pitchFamily="34" charset="0"/>
                <a:cs typeface="Times New Roman" panose="02020603050405020304" pitchFamily="18" charset="0"/>
              </a:rPr>
              <a:t>Security and compliance</a:t>
            </a:r>
            <a:endParaRPr lang="en-US" sz="2800" cap="all">
              <a:solidFill>
                <a:schemeClr val="bg1"/>
              </a:solidFill>
              <a:ea typeface="Segoe UI" pitchFamily="34" charset="0"/>
              <a:cs typeface="Segoe UI" pitchFamily="34" charset="0"/>
            </a:endParaRPr>
          </a:p>
        </p:txBody>
      </p:sp>
    </p:spTree>
    <p:extLst>
      <p:ext uri="{BB962C8B-B14F-4D97-AF65-F5344CB8AC3E}">
        <p14:creationId xmlns:p14="http://schemas.microsoft.com/office/powerpoint/2010/main" val="267597720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7A16C7C-5A09-4A56-A91C-C2FA6B05BD26}"/>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bwMode="invGray">
          <a:xfrm>
            <a:off x="6389445" y="9567969"/>
            <a:ext cx="925755" cy="198376"/>
          </a:xfrm>
          <a:prstGeom prst="rect">
            <a:avLst/>
          </a:prstGeom>
          <a:noFill/>
          <a:ln>
            <a:noFill/>
          </a:ln>
        </p:spPr>
      </p:pic>
      <p:sp>
        <p:nvSpPr>
          <p:cNvPr id="12" name="Rectangle 11">
            <a:extLst>
              <a:ext uri="{FF2B5EF4-FFF2-40B4-BE49-F238E27FC236}">
                <a16:creationId xmlns:a16="http://schemas.microsoft.com/office/drawing/2014/main" id="{896D6015-0CE5-4068-8342-BBF7F315F99A}"/>
              </a:ext>
            </a:extLst>
          </p:cNvPr>
          <p:cNvSpPr/>
          <p:nvPr/>
        </p:nvSpPr>
        <p:spPr>
          <a:xfrm>
            <a:off x="467265" y="2986033"/>
            <a:ext cx="6847935" cy="507831"/>
          </a:xfrm>
          <a:prstGeom prst="rect">
            <a:avLst/>
          </a:prstGeom>
        </p:spPr>
        <p:txBody>
          <a:bodyPr wrap="square" lIns="0" tIns="0" rIns="0" bIns="0" anchor="t">
            <a:spAutoFit/>
          </a:bodyPr>
          <a:lstStyle/>
          <a:p>
            <a:pPr>
              <a:spcAft>
                <a:spcPts val="800"/>
              </a:spcAft>
            </a:pPr>
            <a:r>
              <a:rPr lang="en-US" sz="1100" dirty="0">
                <a:solidFill>
                  <a:srgbClr val="5F5F5F"/>
                </a:solidFill>
              </a:rPr>
              <a:t>Windows Server 2008/R2 EOS is imminent, which means an end to the security updates and support your organization needs. That means this is the perfect time to upgrade your Windows Server and modernize your organization. It’s easy to get started, when you have so many choices for moving forward. </a:t>
            </a:r>
            <a:endParaRPr lang="en-US" sz="1100" dirty="0">
              <a:solidFill>
                <a:srgbClr val="5F5F5F"/>
              </a:solidFill>
              <a:cs typeface="Segoe UI"/>
            </a:endParaRPr>
          </a:p>
        </p:txBody>
      </p:sp>
      <p:sp>
        <p:nvSpPr>
          <p:cNvPr id="16" name="Rectangle 15">
            <a:extLst>
              <a:ext uri="{FF2B5EF4-FFF2-40B4-BE49-F238E27FC236}">
                <a16:creationId xmlns:a16="http://schemas.microsoft.com/office/drawing/2014/main" id="{47007267-B8A8-4217-86A3-717E7CD653D8}"/>
              </a:ext>
            </a:extLst>
          </p:cNvPr>
          <p:cNvSpPr/>
          <p:nvPr/>
        </p:nvSpPr>
        <p:spPr bwMode="auto">
          <a:xfrm>
            <a:off x="0" y="1209197"/>
            <a:ext cx="7772400" cy="976126"/>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6">
            <a:extLst>
              <a:ext uri="{FF2B5EF4-FFF2-40B4-BE49-F238E27FC236}">
                <a16:creationId xmlns:a16="http://schemas.microsoft.com/office/drawing/2014/main" id="{8970EA0A-5E68-4673-9368-AD6A311F3302}"/>
              </a:ext>
            </a:extLst>
          </p:cNvPr>
          <p:cNvSpPr/>
          <p:nvPr/>
        </p:nvSpPr>
        <p:spPr bwMode="auto">
          <a:xfrm>
            <a:off x="448588" y="1568924"/>
            <a:ext cx="6866610" cy="559558"/>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150346" numCol="1" spcCol="0" rtlCol="0" fromWordArt="0" anchor="t" anchorCtr="0" forceAA="0" compatLnSpc="1">
            <a:prstTxWarp prst="textNoShape">
              <a:avLst/>
            </a:prstTxWarp>
            <a:noAutofit/>
          </a:bodyPr>
          <a:lstStyle/>
          <a:p>
            <a:pPr defTabSz="1078134" fontAlgn="base">
              <a:lnSpc>
                <a:spcPct val="90000"/>
              </a:lnSpc>
              <a:spcBef>
                <a:spcPct val="0"/>
              </a:spcBef>
              <a:spcAft>
                <a:spcPct val="0"/>
              </a:spcAft>
            </a:pPr>
            <a:r>
              <a:rPr lang="en-US" sz="1400" b="1">
                <a:solidFill>
                  <a:srgbClr val="50E6FF"/>
                </a:solidFill>
                <a:cs typeface="Segoe UI" pitchFamily="34" charset="0"/>
              </a:rPr>
              <a:t>GOAL: </a:t>
            </a:r>
            <a:br>
              <a:rPr lang="en-US" sz="1400" b="1">
                <a:solidFill>
                  <a:schemeClr val="bg1"/>
                </a:solidFill>
                <a:cs typeface="Segoe UI" pitchFamily="34" charset="0"/>
              </a:rPr>
            </a:br>
            <a:r>
              <a:rPr lang="en-US" sz="1400" b="1">
                <a:solidFill>
                  <a:schemeClr val="bg1"/>
                </a:solidFill>
                <a:cs typeface="Segoe UI" pitchFamily="34" charset="0"/>
              </a:rPr>
              <a:t>Inspire customers to choose Azure</a:t>
            </a:r>
          </a:p>
        </p:txBody>
      </p:sp>
      <p:sp>
        <p:nvSpPr>
          <p:cNvPr id="18" name="Freeform: Shape 17">
            <a:extLst>
              <a:ext uri="{FF2B5EF4-FFF2-40B4-BE49-F238E27FC236}">
                <a16:creationId xmlns:a16="http://schemas.microsoft.com/office/drawing/2014/main" id="{C33B6364-A5A9-4E19-B4F6-6E2346B5410B}"/>
              </a:ext>
            </a:extLst>
          </p:cNvPr>
          <p:cNvSpPr/>
          <p:nvPr/>
        </p:nvSpPr>
        <p:spPr>
          <a:xfrm>
            <a:off x="2624184" y="452070"/>
            <a:ext cx="4875318" cy="1304593"/>
          </a:xfrm>
          <a:custGeom>
            <a:avLst/>
            <a:gdLst>
              <a:gd name="connsiteX0" fmla="*/ 5903595 w 5892800"/>
              <a:gd name="connsiteY0" fmla="*/ 1406652 h 1397000"/>
              <a:gd name="connsiteX1" fmla="*/ 0 w 5892800"/>
              <a:gd name="connsiteY1" fmla="*/ 1406652 h 1397000"/>
              <a:gd name="connsiteX2" fmla="*/ 0 w 5892800"/>
              <a:gd name="connsiteY2" fmla="*/ 0 h 1397000"/>
              <a:gd name="connsiteX3" fmla="*/ 5903595 w 5892800"/>
              <a:gd name="connsiteY3" fmla="*/ 0 h 1397000"/>
              <a:gd name="connsiteX4" fmla="*/ 5656199 w 5892800"/>
              <a:gd name="connsiteY4" fmla="*/ 703326 h 1397000"/>
              <a:gd name="connsiteX5" fmla="*/ 5903595 w 5892800"/>
              <a:gd name="connsiteY5" fmla="*/ 1406652 h 1397000"/>
              <a:gd name="connsiteX0" fmla="*/ 5903595 w 5903595"/>
              <a:gd name="connsiteY0" fmla="*/ 1406652 h 1406652"/>
              <a:gd name="connsiteX1" fmla="*/ 0 w 5903595"/>
              <a:gd name="connsiteY1" fmla="*/ 1406652 h 1406652"/>
              <a:gd name="connsiteX2" fmla="*/ 0 w 5903595"/>
              <a:gd name="connsiteY2" fmla="*/ 0 h 1406652"/>
              <a:gd name="connsiteX3" fmla="*/ 5903595 w 5903595"/>
              <a:gd name="connsiteY3" fmla="*/ 0 h 1406652"/>
              <a:gd name="connsiteX4" fmla="*/ 5508565 w 5903595"/>
              <a:gd name="connsiteY4" fmla="*/ 720743 h 1406652"/>
              <a:gd name="connsiteX5" fmla="*/ 5903595 w 5903595"/>
              <a:gd name="connsiteY5" fmla="*/ 1406652 h 1406652"/>
              <a:gd name="connsiteX0" fmla="*/ 5903595 w 5903595"/>
              <a:gd name="connsiteY0" fmla="*/ 1406652 h 1406652"/>
              <a:gd name="connsiteX1" fmla="*/ 0 w 5903595"/>
              <a:gd name="connsiteY1" fmla="*/ 1406652 h 1406652"/>
              <a:gd name="connsiteX2" fmla="*/ 0 w 5903595"/>
              <a:gd name="connsiteY2" fmla="*/ 0 h 1406652"/>
              <a:gd name="connsiteX3" fmla="*/ 5903595 w 5903595"/>
              <a:gd name="connsiteY3" fmla="*/ 0 h 1406652"/>
              <a:gd name="connsiteX4" fmla="*/ 5529656 w 5903595"/>
              <a:gd name="connsiteY4" fmla="*/ 668491 h 1406652"/>
              <a:gd name="connsiteX5" fmla="*/ 5903595 w 5903595"/>
              <a:gd name="connsiteY5" fmla="*/ 1406652 h 1406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3595" h="1406652">
                <a:moveTo>
                  <a:pt x="5903595" y="1406652"/>
                </a:moveTo>
                <a:lnTo>
                  <a:pt x="0" y="1406652"/>
                </a:lnTo>
                <a:lnTo>
                  <a:pt x="0" y="0"/>
                </a:lnTo>
                <a:lnTo>
                  <a:pt x="5903595" y="0"/>
                </a:lnTo>
                <a:lnTo>
                  <a:pt x="5529656" y="668491"/>
                </a:lnTo>
                <a:lnTo>
                  <a:pt x="5903595" y="1406652"/>
                </a:lnTo>
                <a:close/>
              </a:path>
            </a:pathLst>
          </a:custGeom>
          <a:solidFill>
            <a:srgbClr val="EBEBEB"/>
          </a:solidFill>
          <a:ln w="12700"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30FD51FA-1804-4AF1-9575-8B048CCBB8D3}"/>
              </a:ext>
            </a:extLst>
          </p:cNvPr>
          <p:cNvSpPr/>
          <p:nvPr/>
        </p:nvSpPr>
        <p:spPr>
          <a:xfrm>
            <a:off x="-1" y="105968"/>
            <a:ext cx="3030584" cy="1291031"/>
          </a:xfrm>
          <a:custGeom>
            <a:avLst/>
            <a:gdLst>
              <a:gd name="connsiteX0" fmla="*/ 0 w 2006600"/>
              <a:gd name="connsiteY0" fmla="*/ 0 h 1397000"/>
              <a:gd name="connsiteX1" fmla="*/ 2010156 w 2006600"/>
              <a:gd name="connsiteY1" fmla="*/ 0 h 1397000"/>
              <a:gd name="connsiteX2" fmla="*/ 2010156 w 2006600"/>
              <a:gd name="connsiteY2" fmla="*/ 1406525 h 1397000"/>
              <a:gd name="connsiteX3" fmla="*/ 0 w 2006600"/>
              <a:gd name="connsiteY3" fmla="*/ 1406525 h 1397000"/>
            </a:gdLst>
            <a:ahLst/>
            <a:cxnLst>
              <a:cxn ang="0">
                <a:pos x="connsiteX0" y="connsiteY0"/>
              </a:cxn>
              <a:cxn ang="0">
                <a:pos x="connsiteX1" y="connsiteY1"/>
              </a:cxn>
              <a:cxn ang="0">
                <a:pos x="connsiteX2" y="connsiteY2"/>
              </a:cxn>
              <a:cxn ang="0">
                <a:pos x="connsiteX3" y="connsiteY3"/>
              </a:cxn>
            </a:cxnLst>
            <a:rect l="l" t="t" r="r" b="b"/>
            <a:pathLst>
              <a:path w="2006600" h="1397000">
                <a:moveTo>
                  <a:pt x="0" y="0"/>
                </a:moveTo>
                <a:lnTo>
                  <a:pt x="2010156" y="0"/>
                </a:lnTo>
                <a:lnTo>
                  <a:pt x="2010156" y="1406525"/>
                </a:lnTo>
                <a:lnTo>
                  <a:pt x="0" y="1406525"/>
                </a:lnTo>
                <a:close/>
              </a:path>
            </a:pathLst>
          </a:custGeom>
          <a:solidFill>
            <a:srgbClr val="75757A"/>
          </a:solidFill>
          <a:ln w="12700"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98AD316-202B-409F-890B-4B482250423F}"/>
              </a:ext>
            </a:extLst>
          </p:cNvPr>
          <p:cNvSpPr/>
          <p:nvPr/>
        </p:nvSpPr>
        <p:spPr>
          <a:xfrm>
            <a:off x="2624183" y="1406652"/>
            <a:ext cx="406400" cy="342900"/>
          </a:xfrm>
          <a:custGeom>
            <a:avLst/>
            <a:gdLst>
              <a:gd name="connsiteX0" fmla="*/ 412369 w 406400"/>
              <a:gd name="connsiteY0" fmla="*/ 0 h 342900"/>
              <a:gd name="connsiteX1" fmla="*/ 0 w 406400"/>
              <a:gd name="connsiteY1" fmla="*/ 0 h 342900"/>
              <a:gd name="connsiteX2" fmla="*/ 0 w 406400"/>
              <a:gd name="connsiteY2" fmla="*/ 350012 h 342900"/>
              <a:gd name="connsiteX3" fmla="*/ 412369 w 406400"/>
              <a:gd name="connsiteY3" fmla="*/ 0 h 342900"/>
            </a:gdLst>
            <a:ahLst/>
            <a:cxnLst>
              <a:cxn ang="0">
                <a:pos x="connsiteX0" y="connsiteY0"/>
              </a:cxn>
              <a:cxn ang="0">
                <a:pos x="connsiteX1" y="connsiteY1"/>
              </a:cxn>
              <a:cxn ang="0">
                <a:pos x="connsiteX2" y="connsiteY2"/>
              </a:cxn>
              <a:cxn ang="0">
                <a:pos x="connsiteX3" y="connsiteY3"/>
              </a:cxn>
            </a:cxnLst>
            <a:rect l="l" t="t" r="r" b="b"/>
            <a:pathLst>
              <a:path w="406400" h="342900">
                <a:moveTo>
                  <a:pt x="412369" y="0"/>
                </a:moveTo>
                <a:lnTo>
                  <a:pt x="0" y="0"/>
                </a:lnTo>
                <a:lnTo>
                  <a:pt x="0" y="350012"/>
                </a:lnTo>
                <a:lnTo>
                  <a:pt x="412369" y="0"/>
                </a:lnTo>
                <a:close/>
              </a:path>
            </a:pathLst>
          </a:custGeom>
          <a:solidFill>
            <a:srgbClr val="626265"/>
          </a:solidFill>
          <a:ln w="12700" cap="flat">
            <a:noFill/>
            <a:prstDash val="solid"/>
            <a:miter/>
          </a:ln>
        </p:spPr>
        <p:txBody>
          <a:bodyPr rtlCol="0" anchor="ctr"/>
          <a:lstStyle/>
          <a:p>
            <a:endParaRPr lang="en-US"/>
          </a:p>
        </p:txBody>
      </p:sp>
      <p:sp>
        <p:nvSpPr>
          <p:cNvPr id="22" name="Rectangle 21">
            <a:extLst>
              <a:ext uri="{FF2B5EF4-FFF2-40B4-BE49-F238E27FC236}">
                <a16:creationId xmlns:a16="http://schemas.microsoft.com/office/drawing/2014/main" id="{AA868B4B-AB1C-4C0C-9E1F-D546B777EF60}"/>
              </a:ext>
            </a:extLst>
          </p:cNvPr>
          <p:cNvSpPr/>
          <p:nvPr/>
        </p:nvSpPr>
        <p:spPr>
          <a:xfrm>
            <a:off x="585584" y="501088"/>
            <a:ext cx="2306626" cy="830997"/>
          </a:xfrm>
          <a:prstGeom prst="rect">
            <a:avLst/>
          </a:prstGeom>
        </p:spPr>
        <p:txBody>
          <a:bodyPr wrap="square">
            <a:spAutoFit/>
          </a:bodyPr>
          <a:lstStyle/>
          <a:p>
            <a:r>
              <a:rPr lang="en-US" sz="1600">
                <a:solidFill>
                  <a:schemeClr val="bg1"/>
                </a:solidFill>
                <a:latin typeface="Segoe UI Semibold" panose="020B0702040204020203" pitchFamily="34" charset="0"/>
                <a:cs typeface="Segoe UI Semibold" panose="020B0702040204020203" pitchFamily="34" charset="0"/>
              </a:rPr>
              <a:t>Highlight that customers have options and flexibility. </a:t>
            </a:r>
          </a:p>
        </p:txBody>
      </p:sp>
      <p:sp>
        <p:nvSpPr>
          <p:cNvPr id="23" name="Rectangle 22">
            <a:extLst>
              <a:ext uri="{FF2B5EF4-FFF2-40B4-BE49-F238E27FC236}">
                <a16:creationId xmlns:a16="http://schemas.microsoft.com/office/drawing/2014/main" id="{A3688AF1-74DA-45FA-84BF-EAFBD08C55A3}"/>
              </a:ext>
            </a:extLst>
          </p:cNvPr>
          <p:cNvSpPr/>
          <p:nvPr/>
        </p:nvSpPr>
        <p:spPr>
          <a:xfrm>
            <a:off x="3126196" y="872653"/>
            <a:ext cx="3940721" cy="523220"/>
          </a:xfrm>
          <a:prstGeom prst="rect">
            <a:avLst/>
          </a:prstGeom>
        </p:spPr>
        <p:txBody>
          <a:bodyPr wrap="square">
            <a:spAutoFit/>
          </a:bodyPr>
          <a:lstStyle/>
          <a:p>
            <a:r>
              <a:rPr lang="en-US" sz="1400"/>
              <a:t>Clearly communicate that customers have flexibility in how they choose to proceed. </a:t>
            </a:r>
          </a:p>
        </p:txBody>
      </p:sp>
      <p:sp>
        <p:nvSpPr>
          <p:cNvPr id="9" name="Freeform: Shape 8">
            <a:extLst>
              <a:ext uri="{FF2B5EF4-FFF2-40B4-BE49-F238E27FC236}">
                <a16:creationId xmlns:a16="http://schemas.microsoft.com/office/drawing/2014/main" id="{5BD72560-0B1C-47A8-83DF-98548B4C7430}"/>
              </a:ext>
            </a:extLst>
          </p:cNvPr>
          <p:cNvSpPr/>
          <p:nvPr/>
        </p:nvSpPr>
        <p:spPr>
          <a:xfrm>
            <a:off x="0" y="502882"/>
            <a:ext cx="558800" cy="901700"/>
          </a:xfrm>
          <a:custGeom>
            <a:avLst/>
            <a:gdLst>
              <a:gd name="connsiteX0" fmla="*/ 0 w 558800"/>
              <a:gd name="connsiteY0" fmla="*/ 863983 h 901700"/>
              <a:gd name="connsiteX1" fmla="*/ 0 w 558800"/>
              <a:gd name="connsiteY1" fmla="*/ 695708 h 901700"/>
              <a:gd name="connsiteX2" fmla="*/ 205740 w 558800"/>
              <a:gd name="connsiteY2" fmla="*/ 759969 h 901700"/>
              <a:gd name="connsiteX3" fmla="*/ 321183 w 558800"/>
              <a:gd name="connsiteY3" fmla="*/ 728092 h 901700"/>
              <a:gd name="connsiteX4" fmla="*/ 362458 w 558800"/>
              <a:gd name="connsiteY4" fmla="*/ 639192 h 901700"/>
              <a:gd name="connsiteX5" fmla="*/ 311658 w 558800"/>
              <a:gd name="connsiteY5" fmla="*/ 548641 h 901700"/>
              <a:gd name="connsiteX6" fmla="*/ 171196 w 558800"/>
              <a:gd name="connsiteY6" fmla="*/ 516764 h 901700"/>
              <a:gd name="connsiteX7" fmla="*/ 89408 w 558800"/>
              <a:gd name="connsiteY7" fmla="*/ 516764 h 901700"/>
              <a:gd name="connsiteX8" fmla="*/ 89408 w 558800"/>
              <a:gd name="connsiteY8" fmla="*/ 368683 h 901700"/>
              <a:gd name="connsiteX9" fmla="*/ 164719 w 558800"/>
              <a:gd name="connsiteY9" fmla="*/ 368683 h 901700"/>
              <a:gd name="connsiteX10" fmla="*/ 336169 w 558800"/>
              <a:gd name="connsiteY10" fmla="*/ 254383 h 901700"/>
              <a:gd name="connsiteX11" fmla="*/ 204470 w 558800"/>
              <a:gd name="connsiteY11" fmla="*/ 147194 h 901700"/>
              <a:gd name="connsiteX12" fmla="*/ 32639 w 558800"/>
              <a:gd name="connsiteY12" fmla="*/ 204599 h 901700"/>
              <a:gd name="connsiteX13" fmla="*/ 32639 w 558800"/>
              <a:gd name="connsiteY13" fmla="*/ 46737 h 901700"/>
              <a:gd name="connsiteX14" fmla="*/ 248539 w 558800"/>
              <a:gd name="connsiteY14" fmla="*/ 128 h 901700"/>
              <a:gd name="connsiteX15" fmla="*/ 458216 w 558800"/>
              <a:gd name="connsiteY15" fmla="*/ 60835 h 901700"/>
              <a:gd name="connsiteX16" fmla="*/ 533273 w 558800"/>
              <a:gd name="connsiteY16" fmla="*/ 218568 h 901700"/>
              <a:gd name="connsiteX17" fmla="*/ 358775 w 558800"/>
              <a:gd name="connsiteY17" fmla="*/ 434468 h 901700"/>
              <a:gd name="connsiteX18" fmla="*/ 358775 w 558800"/>
              <a:gd name="connsiteY18" fmla="*/ 437516 h 901700"/>
              <a:gd name="connsiteX19" fmla="*/ 505714 w 558800"/>
              <a:gd name="connsiteY19" fmla="*/ 505208 h 901700"/>
              <a:gd name="connsiteX20" fmla="*/ 559562 w 558800"/>
              <a:gd name="connsiteY20" fmla="*/ 642622 h 901700"/>
              <a:gd name="connsiteX21" fmla="*/ 469646 w 558800"/>
              <a:gd name="connsiteY21" fmla="*/ 837312 h 901700"/>
              <a:gd name="connsiteX22" fmla="*/ 220980 w 558800"/>
              <a:gd name="connsiteY22" fmla="*/ 908940 h 901700"/>
              <a:gd name="connsiteX23" fmla="*/ 0 w 558800"/>
              <a:gd name="connsiteY23" fmla="*/ 863983 h 90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58800" h="901700">
                <a:moveTo>
                  <a:pt x="0" y="863983"/>
                </a:moveTo>
                <a:lnTo>
                  <a:pt x="0" y="695708"/>
                </a:lnTo>
                <a:cubicBezTo>
                  <a:pt x="59807" y="738849"/>
                  <a:pt x="132009" y="761404"/>
                  <a:pt x="205740" y="759969"/>
                </a:cubicBezTo>
                <a:cubicBezTo>
                  <a:pt x="255101" y="759969"/>
                  <a:pt x="293582" y="749340"/>
                  <a:pt x="321183" y="728092"/>
                </a:cubicBezTo>
                <a:cubicBezTo>
                  <a:pt x="348649" y="706985"/>
                  <a:pt x="364063" y="673787"/>
                  <a:pt x="362458" y="639192"/>
                </a:cubicBezTo>
                <a:cubicBezTo>
                  <a:pt x="363587" y="601930"/>
                  <a:pt x="344044" y="567094"/>
                  <a:pt x="311658" y="548641"/>
                </a:cubicBezTo>
                <a:cubicBezTo>
                  <a:pt x="277791" y="527471"/>
                  <a:pt x="230971" y="516853"/>
                  <a:pt x="171196" y="516764"/>
                </a:cubicBezTo>
                <a:lnTo>
                  <a:pt x="89408" y="516764"/>
                </a:lnTo>
                <a:lnTo>
                  <a:pt x="89408" y="368683"/>
                </a:lnTo>
                <a:lnTo>
                  <a:pt x="164719" y="368683"/>
                </a:lnTo>
                <a:cubicBezTo>
                  <a:pt x="279019" y="368683"/>
                  <a:pt x="336169" y="330583"/>
                  <a:pt x="336169" y="254383"/>
                </a:cubicBezTo>
                <a:cubicBezTo>
                  <a:pt x="336169" y="182843"/>
                  <a:pt x="292269" y="147105"/>
                  <a:pt x="204470" y="147194"/>
                </a:cubicBezTo>
                <a:cubicBezTo>
                  <a:pt x="142656" y="148223"/>
                  <a:pt x="82658" y="168264"/>
                  <a:pt x="32639" y="204599"/>
                </a:cubicBezTo>
                <a:lnTo>
                  <a:pt x="32639" y="46737"/>
                </a:lnTo>
                <a:cubicBezTo>
                  <a:pt x="99914" y="14365"/>
                  <a:pt x="173901" y="-1611"/>
                  <a:pt x="248539" y="128"/>
                </a:cubicBezTo>
                <a:cubicBezTo>
                  <a:pt x="338370" y="128"/>
                  <a:pt x="408263" y="20360"/>
                  <a:pt x="458216" y="60835"/>
                </a:cubicBezTo>
                <a:cubicBezTo>
                  <a:pt x="507003" y="98401"/>
                  <a:pt x="534897" y="157024"/>
                  <a:pt x="533273" y="218568"/>
                </a:cubicBezTo>
                <a:cubicBezTo>
                  <a:pt x="533273" y="333376"/>
                  <a:pt x="475107" y="405347"/>
                  <a:pt x="358775" y="434468"/>
                </a:cubicBezTo>
                <a:lnTo>
                  <a:pt x="358775" y="437516"/>
                </a:lnTo>
                <a:cubicBezTo>
                  <a:pt x="420751" y="445390"/>
                  <a:pt x="469731" y="467959"/>
                  <a:pt x="505714" y="505208"/>
                </a:cubicBezTo>
                <a:cubicBezTo>
                  <a:pt x="541398" y="541911"/>
                  <a:pt x="560807" y="591440"/>
                  <a:pt x="559562" y="642622"/>
                </a:cubicBezTo>
                <a:cubicBezTo>
                  <a:pt x="559562" y="724663"/>
                  <a:pt x="529590" y="789561"/>
                  <a:pt x="469646" y="837312"/>
                </a:cubicBezTo>
                <a:cubicBezTo>
                  <a:pt x="409702" y="885064"/>
                  <a:pt x="326813" y="908940"/>
                  <a:pt x="220980" y="908940"/>
                </a:cubicBezTo>
                <a:cubicBezTo>
                  <a:pt x="130471" y="908343"/>
                  <a:pt x="56811" y="893357"/>
                  <a:pt x="0" y="863983"/>
                </a:cubicBezTo>
                <a:close/>
              </a:path>
            </a:pathLst>
          </a:custGeom>
          <a:solidFill>
            <a:srgbClr val="626265"/>
          </a:solidFill>
          <a:ln w="12700" cap="flat">
            <a:noFill/>
            <a:prstDash val="solid"/>
            <a:miter/>
          </a:ln>
        </p:spPr>
        <p:txBody>
          <a:bodyPr rtlCol="0" anchor="ctr"/>
          <a:lstStyle/>
          <a:p>
            <a:endParaRPr lang="en-US"/>
          </a:p>
        </p:txBody>
      </p:sp>
      <p:sp>
        <p:nvSpPr>
          <p:cNvPr id="28" name="Arrow: Pentagon 27">
            <a:extLst>
              <a:ext uri="{FF2B5EF4-FFF2-40B4-BE49-F238E27FC236}">
                <a16:creationId xmlns:a16="http://schemas.microsoft.com/office/drawing/2014/main" id="{94CB93C4-E16D-4A5F-B4DA-F581ABF6775F}"/>
              </a:ext>
            </a:extLst>
          </p:cNvPr>
          <p:cNvSpPr/>
          <p:nvPr/>
        </p:nvSpPr>
        <p:spPr>
          <a:xfrm>
            <a:off x="0" y="2408147"/>
            <a:ext cx="7323812" cy="430887"/>
          </a:xfrm>
          <a:prstGeom prst="homePlate">
            <a:avLst/>
          </a:prstGeom>
          <a:solidFill>
            <a:schemeClr val="tx2"/>
          </a:solidFill>
        </p:spPr>
        <p:txBody>
          <a:bodyPr wrap="square" lIns="457200" tIns="91440" bIns="91440">
            <a:spAutoFit/>
          </a:bodyPr>
          <a:lstStyle/>
          <a:p>
            <a:pPr lvl="0" defTabSz="898654"/>
            <a:r>
              <a:rPr lang="en-US" sz="1600" b="1" kern="0" cap="all">
                <a:ln>
                  <a:solidFill>
                    <a:srgbClr val="FFFFFF">
                      <a:alpha val="0"/>
                    </a:srgbClr>
                  </a:solidFill>
                </a:ln>
                <a:solidFill>
                  <a:schemeClr val="bg1"/>
                </a:solidFill>
                <a:latin typeface="Segoe UI" pitchFamily="34" charset="0"/>
              </a:rPr>
              <a:t>Understand the options</a:t>
            </a:r>
          </a:p>
        </p:txBody>
      </p:sp>
      <p:sp>
        <p:nvSpPr>
          <p:cNvPr id="29" name="Arrow: Pentagon 28">
            <a:extLst>
              <a:ext uri="{FF2B5EF4-FFF2-40B4-BE49-F238E27FC236}">
                <a16:creationId xmlns:a16="http://schemas.microsoft.com/office/drawing/2014/main" id="{ACFDB2AB-AFDD-4C6A-B7A6-4E10F4F7AD71}"/>
              </a:ext>
            </a:extLst>
          </p:cNvPr>
          <p:cNvSpPr/>
          <p:nvPr/>
        </p:nvSpPr>
        <p:spPr>
          <a:xfrm>
            <a:off x="-1" y="7184175"/>
            <a:ext cx="7323812" cy="430887"/>
          </a:xfrm>
          <a:prstGeom prst="homePlate">
            <a:avLst/>
          </a:prstGeom>
          <a:solidFill>
            <a:schemeClr val="tx2"/>
          </a:solidFill>
        </p:spPr>
        <p:txBody>
          <a:bodyPr wrap="square" lIns="457200" tIns="91440" bIns="91440">
            <a:spAutoFit/>
          </a:bodyPr>
          <a:lstStyle/>
          <a:p>
            <a:pPr lvl="0" defTabSz="898654"/>
            <a:r>
              <a:rPr lang="en-US" sz="1600" b="1" kern="0" cap="all">
                <a:ln>
                  <a:solidFill>
                    <a:srgbClr val="FFFFFF">
                      <a:alpha val="0"/>
                    </a:srgbClr>
                  </a:solidFill>
                </a:ln>
                <a:solidFill>
                  <a:schemeClr val="bg1"/>
                </a:solidFill>
                <a:latin typeface="Segoe UI" pitchFamily="34" charset="0"/>
              </a:rPr>
              <a:t>Stay with the technology you trust</a:t>
            </a:r>
          </a:p>
        </p:txBody>
      </p:sp>
      <p:sp>
        <p:nvSpPr>
          <p:cNvPr id="2" name="Rectangle 1">
            <a:extLst>
              <a:ext uri="{FF2B5EF4-FFF2-40B4-BE49-F238E27FC236}">
                <a16:creationId xmlns:a16="http://schemas.microsoft.com/office/drawing/2014/main" id="{3C53D9AC-721C-4455-887B-010535EF9C36}"/>
              </a:ext>
            </a:extLst>
          </p:cNvPr>
          <p:cNvSpPr/>
          <p:nvPr/>
        </p:nvSpPr>
        <p:spPr>
          <a:xfrm>
            <a:off x="375556" y="7668245"/>
            <a:ext cx="6939641" cy="1923604"/>
          </a:xfrm>
          <a:prstGeom prst="rect">
            <a:avLst/>
          </a:prstGeom>
        </p:spPr>
        <p:txBody>
          <a:bodyPr wrap="square">
            <a:spAutoFit/>
          </a:bodyPr>
          <a:lstStyle/>
          <a:p>
            <a:pPr lvl="0">
              <a:spcAft>
                <a:spcPts val="800"/>
              </a:spcAft>
            </a:pPr>
            <a:r>
              <a:rPr lang="en-US" sz="1100" dirty="0">
                <a:solidFill>
                  <a:srgbClr val="5F5F5F"/>
                </a:solidFill>
              </a:rPr>
              <a:t>Now, you can move to the cloud faster, achieve more, and save money with a growing collection of integrated </a:t>
            </a:r>
            <a:r>
              <a:rPr lang="en-US" sz="1100" dirty="0">
                <a:solidFill>
                  <a:srgbClr val="3C3C41"/>
                </a:solidFill>
              </a:rPr>
              <a:t>services. With Azure, you’ll get an end-to-end cloud-based infrastructure that provides all the services you need.</a:t>
            </a:r>
          </a:p>
          <a:p>
            <a:pPr marL="0" lvl="1">
              <a:spcAft>
                <a:spcPts val="800"/>
              </a:spcAft>
            </a:pPr>
            <a:r>
              <a:rPr lang="en-US" sz="1100" b="1" dirty="0">
                <a:solidFill>
                  <a:schemeClr val="tx2"/>
                </a:solidFill>
              </a:rPr>
              <a:t>Evolve your existing infrastructure</a:t>
            </a:r>
            <a:br>
              <a:rPr lang="en-US" sz="1100" b="1" dirty="0">
                <a:solidFill>
                  <a:srgbClr val="3C3C41"/>
                </a:solidFill>
              </a:rPr>
            </a:br>
            <a:r>
              <a:rPr lang="en-US" sz="1100" dirty="0">
                <a:solidFill>
                  <a:srgbClr val="3C3C41"/>
                </a:solidFill>
              </a:rPr>
              <a:t>Move specific services to the cloud or evolve to a hybrid infrastructure without worrying about downtime.</a:t>
            </a:r>
          </a:p>
          <a:p>
            <a:pPr marL="0" lvl="1">
              <a:spcAft>
                <a:spcPts val="800"/>
              </a:spcAft>
            </a:pPr>
            <a:r>
              <a:rPr lang="en-US" sz="1100" b="1" dirty="0">
                <a:solidFill>
                  <a:schemeClr val="tx2"/>
                </a:solidFill>
              </a:rPr>
              <a:t>Get application innovation</a:t>
            </a:r>
            <a:br>
              <a:rPr lang="en-US" sz="1100" b="1" dirty="0">
                <a:solidFill>
                  <a:schemeClr val="tx2"/>
                </a:solidFill>
              </a:rPr>
            </a:br>
            <a:r>
              <a:rPr lang="en-US" sz="1100" dirty="0">
                <a:solidFill>
                  <a:srgbClr val="3C3C41"/>
                </a:solidFill>
              </a:rPr>
              <a:t>Now, you can deliver faster services to beneficiaries and employees with agile apps and microservices.</a:t>
            </a:r>
          </a:p>
          <a:p>
            <a:pPr marL="0" lvl="1">
              <a:spcAft>
                <a:spcPts val="800"/>
              </a:spcAft>
            </a:pPr>
            <a:r>
              <a:rPr lang="en-US" sz="1100" b="1" dirty="0">
                <a:solidFill>
                  <a:schemeClr val="tx2"/>
                </a:solidFill>
              </a:rPr>
              <a:t>Save money with your move</a:t>
            </a:r>
            <a:br>
              <a:rPr lang="en-US" sz="1100" b="1" dirty="0">
                <a:solidFill>
                  <a:srgbClr val="3C3C41"/>
                </a:solidFill>
              </a:rPr>
            </a:br>
            <a:r>
              <a:rPr lang="en-US" sz="1100" dirty="0">
                <a:solidFill>
                  <a:srgbClr val="3C3C41"/>
                </a:solidFill>
              </a:rPr>
              <a:t>Take advantage of all that Azure has to offer, with flexible, pay-as-you-go pricing. </a:t>
            </a:r>
            <a:endParaRPr lang="en-US" sz="1200" dirty="0">
              <a:solidFill>
                <a:srgbClr val="3C3C41"/>
              </a:solidFill>
            </a:endParaRPr>
          </a:p>
        </p:txBody>
      </p:sp>
      <p:sp>
        <p:nvSpPr>
          <p:cNvPr id="30" name="arrow_16" title="Icon of two arrows that crisscross">
            <a:extLst>
              <a:ext uri="{FF2B5EF4-FFF2-40B4-BE49-F238E27FC236}">
                <a16:creationId xmlns:a16="http://schemas.microsoft.com/office/drawing/2014/main" id="{6466688D-2100-45DA-A17B-521C62D71E79}"/>
              </a:ext>
            </a:extLst>
          </p:cNvPr>
          <p:cNvSpPr>
            <a:spLocks noChangeAspect="1" noEditPoints="1"/>
          </p:cNvSpPr>
          <p:nvPr/>
        </p:nvSpPr>
        <p:spPr bwMode="auto">
          <a:xfrm>
            <a:off x="2324282" y="306503"/>
            <a:ext cx="496247" cy="365760"/>
          </a:xfrm>
          <a:custGeom>
            <a:avLst/>
            <a:gdLst>
              <a:gd name="T0" fmla="*/ 347 w 347"/>
              <a:gd name="T1" fmla="*/ 206 h 254"/>
              <a:gd name="T2" fmla="*/ 182 w 347"/>
              <a:gd name="T3" fmla="*/ 151 h 254"/>
              <a:gd name="T4" fmla="*/ 135 w 347"/>
              <a:gd name="T5" fmla="*/ 101 h 254"/>
              <a:gd name="T6" fmla="*/ 0 w 347"/>
              <a:gd name="T7" fmla="*/ 47 h 254"/>
              <a:gd name="T8" fmla="*/ 347 w 347"/>
              <a:gd name="T9" fmla="*/ 48 h 254"/>
              <a:gd name="T10" fmla="*/ 158 w 347"/>
              <a:gd name="T11" fmla="*/ 130 h 254"/>
              <a:gd name="T12" fmla="*/ 0 w 347"/>
              <a:gd name="T13" fmla="*/ 207 h 254"/>
              <a:gd name="T14" fmla="*/ 299 w 347"/>
              <a:gd name="T15" fmla="*/ 95 h 254"/>
              <a:gd name="T16" fmla="*/ 347 w 347"/>
              <a:gd name="T17" fmla="*/ 48 h 254"/>
              <a:gd name="T18" fmla="*/ 299 w 347"/>
              <a:gd name="T19" fmla="*/ 0 h 254"/>
              <a:gd name="T20" fmla="*/ 299 w 347"/>
              <a:gd name="T21" fmla="*/ 254 h 254"/>
              <a:gd name="T22" fmla="*/ 347 w 347"/>
              <a:gd name="T23" fmla="*/ 206 h 254"/>
              <a:gd name="T24" fmla="*/ 299 w 347"/>
              <a:gd name="T25" fmla="*/ 158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7" h="254">
                <a:moveTo>
                  <a:pt x="347" y="206"/>
                </a:moveTo>
                <a:cubicBezTo>
                  <a:pt x="258" y="212"/>
                  <a:pt x="213" y="183"/>
                  <a:pt x="182" y="151"/>
                </a:cubicBezTo>
                <a:moveTo>
                  <a:pt x="135" y="101"/>
                </a:moveTo>
                <a:cubicBezTo>
                  <a:pt x="74" y="47"/>
                  <a:pt x="0" y="47"/>
                  <a:pt x="0" y="47"/>
                </a:cubicBezTo>
                <a:moveTo>
                  <a:pt x="347" y="48"/>
                </a:moveTo>
                <a:cubicBezTo>
                  <a:pt x="232" y="41"/>
                  <a:pt x="190" y="91"/>
                  <a:pt x="158" y="130"/>
                </a:cubicBezTo>
                <a:cubicBezTo>
                  <a:pt x="94" y="207"/>
                  <a:pt x="0" y="207"/>
                  <a:pt x="0" y="207"/>
                </a:cubicBezTo>
                <a:moveTo>
                  <a:pt x="299" y="95"/>
                </a:moveTo>
                <a:cubicBezTo>
                  <a:pt x="347" y="48"/>
                  <a:pt x="347" y="48"/>
                  <a:pt x="347" y="48"/>
                </a:cubicBezTo>
                <a:cubicBezTo>
                  <a:pt x="299" y="0"/>
                  <a:pt x="299" y="0"/>
                  <a:pt x="299" y="0"/>
                </a:cubicBezTo>
                <a:moveTo>
                  <a:pt x="299" y="254"/>
                </a:moveTo>
                <a:cubicBezTo>
                  <a:pt x="347" y="206"/>
                  <a:pt x="347" y="206"/>
                  <a:pt x="347" y="206"/>
                </a:cubicBezTo>
                <a:cubicBezTo>
                  <a:pt x="299" y="158"/>
                  <a:pt x="299" y="158"/>
                  <a:pt x="299" y="158"/>
                </a:cubicBezTo>
              </a:path>
            </a:pathLst>
          </a:custGeom>
          <a:noFill/>
          <a:ln w="19050"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30C850BC-CF39-4B36-89B9-6300F58B4959}"/>
              </a:ext>
            </a:extLst>
          </p:cNvPr>
          <p:cNvSpPr/>
          <p:nvPr/>
        </p:nvSpPr>
        <p:spPr bwMode="auto">
          <a:xfrm>
            <a:off x="3896262" y="3694273"/>
            <a:ext cx="3418935" cy="692497"/>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spAutoFit/>
          </a:bodyPr>
          <a:lstStyle/>
          <a:p>
            <a:pPr lvl="0" algn="ctr" defTabSz="1078134" fontAlgn="base">
              <a:spcAft>
                <a:spcPts val="800"/>
              </a:spcAft>
            </a:pPr>
            <a:r>
              <a:rPr lang="en-US" sz="1100" b="1">
                <a:solidFill>
                  <a:srgbClr val="50E6FF"/>
                </a:solidFill>
                <a:hlinkClick r:id="rId3">
                  <a:extLst>
                    <a:ext uri="{A12FA001-AC4F-418D-AE19-62706E023703}">
                      <ahyp:hlinkClr xmlns:ahyp="http://schemas.microsoft.com/office/drawing/2018/hyperlinkcolor" val="tx"/>
                    </a:ext>
                  </a:extLst>
                </a:hlinkClick>
              </a:rPr>
              <a:t>Azure Hybrid Benefit </a:t>
            </a:r>
            <a:br>
              <a:rPr lang="en-US" sz="1100" b="1">
                <a:solidFill>
                  <a:schemeClr val="bg1"/>
                </a:solidFill>
              </a:rPr>
            </a:br>
            <a:r>
              <a:rPr lang="en-US" sz="1100">
                <a:solidFill>
                  <a:schemeClr val="bg1"/>
                </a:solidFill>
              </a:rPr>
              <a:t>Save up to 55% on migrations to Azure SQL Database.</a:t>
            </a:r>
            <a:endParaRPr lang="en-US" sz="1600">
              <a:solidFill>
                <a:schemeClr val="bg1"/>
              </a:solidFill>
            </a:endParaRPr>
          </a:p>
        </p:txBody>
      </p:sp>
      <p:sp>
        <p:nvSpPr>
          <p:cNvPr id="31" name="Rectangle 30">
            <a:extLst>
              <a:ext uri="{FF2B5EF4-FFF2-40B4-BE49-F238E27FC236}">
                <a16:creationId xmlns:a16="http://schemas.microsoft.com/office/drawing/2014/main" id="{CCF94F67-07A1-42C0-9E73-77F8A0D8B09C}"/>
              </a:ext>
            </a:extLst>
          </p:cNvPr>
          <p:cNvSpPr/>
          <p:nvPr/>
        </p:nvSpPr>
        <p:spPr bwMode="auto">
          <a:xfrm>
            <a:off x="3896262" y="4692194"/>
            <a:ext cx="3418935" cy="692497"/>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spAutoFit/>
          </a:bodyPr>
          <a:lstStyle/>
          <a:p>
            <a:pPr lvl="0" algn="ctr" defTabSz="1078134" fontAlgn="base"/>
            <a:r>
              <a:rPr lang="en-GB" sz="1100" b="1">
                <a:solidFill>
                  <a:srgbClr val="50E6FF"/>
                </a:solidFill>
                <a:latin typeface="Segoe UI" panose="020B0502040204020203" pitchFamily="34" charset="0"/>
                <a:cs typeface="Segoe UI Semilight" panose="020B0402040204020203" pitchFamily="34" charset="0"/>
                <a:hlinkClick r:id="rId4">
                  <a:extLst>
                    <a:ext uri="{A12FA001-AC4F-418D-AE19-62706E023703}">
                      <ahyp:hlinkClr xmlns:ahyp="http://schemas.microsoft.com/office/drawing/2018/hyperlinkcolor" val="tx"/>
                    </a:ext>
                  </a:extLst>
                </a:hlinkClick>
              </a:rPr>
              <a:t>WS 2008 EOS Offer </a:t>
            </a:r>
            <a:br>
              <a:rPr lang="en-GB" sz="1100" b="1">
                <a:solidFill>
                  <a:schemeClr val="bg1"/>
                </a:solidFill>
                <a:latin typeface="Segoe UI" panose="020B0502040204020203" pitchFamily="34" charset="0"/>
                <a:cs typeface="Segoe UI Semilight" panose="020B0402040204020203" pitchFamily="34" charset="0"/>
              </a:rPr>
            </a:br>
            <a:r>
              <a:rPr lang="en-GB" sz="1100">
                <a:solidFill>
                  <a:schemeClr val="bg1"/>
                </a:solidFill>
                <a:latin typeface="Segoe UI" panose="020B0502040204020203" pitchFamily="34" charset="0"/>
                <a:cs typeface="Segoe UI Semilight" panose="020B0402040204020203" pitchFamily="34" charset="0"/>
              </a:rPr>
              <a:t>Move Windows Server 2008/R2 services to Azure for three more years of security updates. </a:t>
            </a:r>
          </a:p>
        </p:txBody>
      </p:sp>
      <p:sp>
        <p:nvSpPr>
          <p:cNvPr id="32" name="Rectangle 31">
            <a:extLst>
              <a:ext uri="{FF2B5EF4-FFF2-40B4-BE49-F238E27FC236}">
                <a16:creationId xmlns:a16="http://schemas.microsoft.com/office/drawing/2014/main" id="{FC38D9E1-FCBB-4F08-B44D-61913881DAA5}"/>
              </a:ext>
            </a:extLst>
          </p:cNvPr>
          <p:cNvSpPr/>
          <p:nvPr/>
        </p:nvSpPr>
        <p:spPr bwMode="auto">
          <a:xfrm>
            <a:off x="3896262" y="5496695"/>
            <a:ext cx="3418935" cy="692497"/>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spAutoFit/>
          </a:bodyPr>
          <a:lstStyle/>
          <a:p>
            <a:pPr lvl="0" algn="ctr" defTabSz="1078134" fontAlgn="base">
              <a:spcAft>
                <a:spcPts val="800"/>
              </a:spcAft>
            </a:pPr>
            <a:r>
              <a:rPr lang="en-US" sz="1100" b="1">
                <a:solidFill>
                  <a:srgbClr val="50E6FF"/>
                </a:solidFill>
                <a:latin typeface="Segoe UI" panose="020B0502040204020203" pitchFamily="34" charset="0"/>
                <a:cs typeface="Segoe UI Semilight" panose="020B0402040204020203" pitchFamily="34" charset="0"/>
                <a:hlinkClick r:id="rId5">
                  <a:extLst>
                    <a:ext uri="{A12FA001-AC4F-418D-AE19-62706E023703}">
                      <ahyp:hlinkClr xmlns:ahyp="http://schemas.microsoft.com/office/drawing/2018/hyperlinkcolor" val="tx"/>
                    </a:ext>
                  </a:extLst>
                </a:hlinkClick>
              </a:rPr>
              <a:t>SQL Server 2008 EOS Offer</a:t>
            </a:r>
            <a:r>
              <a:rPr lang="en-US" sz="1100" b="1">
                <a:solidFill>
                  <a:srgbClr val="50E6FF"/>
                </a:solidFill>
                <a:latin typeface="Segoe UI" panose="020B0502040204020203" pitchFamily="34" charset="0"/>
                <a:cs typeface="Segoe UI Semilight" panose="020B0402040204020203" pitchFamily="34" charset="0"/>
              </a:rPr>
              <a:t> </a:t>
            </a:r>
            <a:br>
              <a:rPr lang="en-US" sz="1100" b="1">
                <a:solidFill>
                  <a:schemeClr val="bg1"/>
                </a:solidFill>
                <a:latin typeface="Segoe UI" panose="020B0502040204020203" pitchFamily="34" charset="0"/>
                <a:cs typeface="Segoe UI Semilight" panose="020B0402040204020203" pitchFamily="34" charset="0"/>
              </a:rPr>
            </a:br>
            <a:r>
              <a:rPr lang="en-US" sz="1100">
                <a:solidFill>
                  <a:schemeClr val="bg1"/>
                </a:solidFill>
                <a:latin typeface="Segoe UI" panose="020B0502040204020203" pitchFamily="34" charset="0"/>
                <a:cs typeface="Segoe UI Semilight" panose="020B0402040204020203" pitchFamily="34" charset="0"/>
              </a:rPr>
              <a:t>Move SQL Server 2008 databases to Azure for three more years of security updates. </a:t>
            </a:r>
            <a:endParaRPr lang="en-US" sz="1100">
              <a:solidFill>
                <a:schemeClr val="bg1"/>
              </a:solidFill>
            </a:endParaRPr>
          </a:p>
        </p:txBody>
      </p:sp>
      <p:sp>
        <p:nvSpPr>
          <p:cNvPr id="4" name="Rectangle 3">
            <a:extLst>
              <a:ext uri="{FF2B5EF4-FFF2-40B4-BE49-F238E27FC236}">
                <a16:creationId xmlns:a16="http://schemas.microsoft.com/office/drawing/2014/main" id="{FE77E6EB-2BDE-4B65-8C5D-6BE57CF5B52C}"/>
              </a:ext>
            </a:extLst>
          </p:cNvPr>
          <p:cNvSpPr/>
          <p:nvPr/>
        </p:nvSpPr>
        <p:spPr>
          <a:xfrm>
            <a:off x="448588" y="3618425"/>
            <a:ext cx="3348349" cy="2800767"/>
          </a:xfrm>
          <a:prstGeom prst="rect">
            <a:avLst/>
          </a:prstGeom>
        </p:spPr>
        <p:txBody>
          <a:bodyPr wrap="square" lIns="0">
            <a:spAutoFit/>
          </a:bodyPr>
          <a:lstStyle/>
          <a:p>
            <a:pPr lvl="0"/>
            <a:r>
              <a:rPr lang="en-US" sz="1100" b="1" dirty="0">
                <a:solidFill>
                  <a:schemeClr val="tx2"/>
                </a:solidFill>
                <a:cs typeface="Segoe UI Semibold"/>
              </a:rPr>
              <a:t>Migrate any or all of your services to Azure</a:t>
            </a:r>
            <a:br>
              <a:rPr lang="en-US" b="1" dirty="0">
                <a:solidFill>
                  <a:schemeClr val="tx2"/>
                </a:solidFill>
                <a:cs typeface="Segoe UI Semibold"/>
              </a:rPr>
            </a:br>
            <a:r>
              <a:rPr lang="en-US" sz="1100" dirty="0">
                <a:solidFill>
                  <a:srgbClr val="3C3C41"/>
                </a:solidFill>
              </a:rPr>
              <a:t>Whether apps, file storage, disaster and recovery, or identity, you can move services to Azure easily, and take advantage of the cost-savings and flexibility it has to offer.  </a:t>
            </a:r>
          </a:p>
          <a:p>
            <a:pPr lvl="0" defTabSz="1078134" fontAlgn="base"/>
            <a:endParaRPr lang="en-US" sz="1100" b="1" dirty="0">
              <a:solidFill>
                <a:srgbClr val="3C3C41"/>
              </a:solidFill>
              <a:cs typeface="Segoe UI Semibold" panose="020B0702040204020203" pitchFamily="34" charset="0"/>
            </a:endParaRPr>
          </a:p>
          <a:p>
            <a:pPr lvl="0" defTabSz="1078134" fontAlgn="base"/>
            <a:r>
              <a:rPr lang="en-US" sz="1100" b="1" dirty="0">
                <a:solidFill>
                  <a:schemeClr val="tx2"/>
                </a:solidFill>
                <a:cs typeface="Segoe UI Semibold" panose="020B0702040204020203" pitchFamily="34" charset="0"/>
              </a:rPr>
              <a:t>Move Windows Server 2008/R2 services to Azure</a:t>
            </a:r>
            <a:br>
              <a:rPr lang="en-US" sz="1100" b="1" dirty="0">
                <a:solidFill>
                  <a:srgbClr val="3C3C41"/>
                </a:solidFill>
                <a:cs typeface="Segoe UI Semibold" panose="020B0702040204020203" pitchFamily="34" charset="0"/>
              </a:rPr>
            </a:br>
            <a:r>
              <a:rPr lang="en-US" sz="1100" dirty="0">
                <a:solidFill>
                  <a:srgbClr val="3C3C41"/>
                </a:solidFill>
              </a:rPr>
              <a:t>You can do a straight lift and shift of your Windows Server 2008/R2 services into Azure, which can be particularly helpful if you have older business apps you still rely on. That way, you can continue using them as-is, without having to worry about rewriting them. With this option, you’ll get three more years of extended security patches for free while you plan for a more comprehensive upgrade.</a:t>
            </a:r>
          </a:p>
          <a:p>
            <a:pPr lvl="0" defTabSz="1078134" fontAlgn="base"/>
            <a:endParaRPr lang="en-US" sz="1100" b="1" dirty="0">
              <a:solidFill>
                <a:srgbClr val="3C3C41"/>
              </a:solidFill>
              <a:cs typeface="Segoe UI Semibold" panose="020B0702040204020203" pitchFamily="34" charset="0"/>
            </a:endParaRPr>
          </a:p>
        </p:txBody>
      </p:sp>
      <p:sp>
        <p:nvSpPr>
          <p:cNvPr id="5" name="Rectangle 4">
            <a:extLst>
              <a:ext uri="{FF2B5EF4-FFF2-40B4-BE49-F238E27FC236}">
                <a16:creationId xmlns:a16="http://schemas.microsoft.com/office/drawing/2014/main" id="{C4EEE653-DE78-4C06-9365-50E10FEA7A5F}"/>
              </a:ext>
            </a:extLst>
          </p:cNvPr>
          <p:cNvSpPr/>
          <p:nvPr/>
        </p:nvSpPr>
        <p:spPr>
          <a:xfrm>
            <a:off x="467265" y="6271604"/>
            <a:ext cx="6856547" cy="769441"/>
          </a:xfrm>
          <a:prstGeom prst="rect">
            <a:avLst/>
          </a:prstGeom>
        </p:spPr>
        <p:txBody>
          <a:bodyPr wrap="square" lIns="0" rIns="0">
            <a:spAutoFit/>
          </a:bodyPr>
          <a:lstStyle/>
          <a:p>
            <a:pPr lvl="0" defTabSz="1078134" fontAlgn="base"/>
            <a:r>
              <a:rPr lang="en-US" sz="1100" b="1">
                <a:solidFill>
                  <a:schemeClr val="tx2"/>
                </a:solidFill>
                <a:cs typeface="Segoe UI Semibold" panose="020B0702040204020203" pitchFamily="34" charset="0"/>
              </a:rPr>
              <a:t>Stay on-premises </a:t>
            </a:r>
            <a:br>
              <a:rPr lang="en-US" sz="1100" b="1">
                <a:solidFill>
                  <a:srgbClr val="3C3C41"/>
                </a:solidFill>
                <a:cs typeface="Segoe UI Semibold" panose="020B0702040204020203" pitchFamily="34" charset="0"/>
              </a:rPr>
            </a:br>
            <a:r>
              <a:rPr lang="en-US" sz="1100">
                <a:solidFill>
                  <a:srgbClr val="3C3C41"/>
                </a:solidFill>
              </a:rPr>
              <a:t>Upgrade to Windows Server 2019 and continue to get the always current security patches and security you expect from Microsoft. With Azure functionality built-in, this option lets you migrate to Azure on your timeline and sets the foundation for a hybrid strategy.</a:t>
            </a:r>
          </a:p>
        </p:txBody>
      </p:sp>
    </p:spTree>
    <p:extLst>
      <p:ext uri="{BB962C8B-B14F-4D97-AF65-F5344CB8AC3E}">
        <p14:creationId xmlns:p14="http://schemas.microsoft.com/office/powerpoint/2010/main" val="16580975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459561" y="3061858"/>
            <a:ext cx="6855639" cy="62632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marL="0" lvl="1" defTabSz="1078134" fontAlgn="base"/>
            <a:r>
              <a:rPr lang="en-US" sz="1100" b="1" dirty="0">
                <a:solidFill>
                  <a:schemeClr val="accent3"/>
                </a:solidFill>
                <a:cs typeface="Segoe UI Semibold" panose="020B0702040204020203" pitchFamily="34" charset="0"/>
              </a:rPr>
              <a:t>I don’t want to run any services in Azure. I just want to continue getting security updates. </a:t>
            </a:r>
          </a:p>
          <a:p>
            <a:pPr marL="0" lvl="1" defTabSz="1078134" fontAlgn="base"/>
            <a:r>
              <a:rPr lang="en-US" sz="1100" dirty="0">
                <a:solidFill>
                  <a:srgbClr val="5F5F5F"/>
                </a:solidFill>
              </a:rPr>
              <a:t>Modernizing your organization and gaining the agility of running in the cloud has a lot to offer, such as reducing the amount of budget allocated to managing on-premises environments. However, you can still stay on-premises by upgrading to Windows Server 2019.</a:t>
            </a:r>
          </a:p>
          <a:p>
            <a:pPr marL="0" lvl="1" defTabSz="1078134" fontAlgn="base"/>
            <a:endParaRPr lang="en-US" sz="1100" dirty="0">
              <a:solidFill>
                <a:srgbClr val="5F5F5F"/>
              </a:solidFill>
            </a:endParaRPr>
          </a:p>
          <a:p>
            <a:r>
              <a:rPr lang="en-US" sz="1100" b="1" dirty="0">
                <a:solidFill>
                  <a:schemeClr val="accent3"/>
                </a:solidFill>
                <a:cs typeface="Segoe UI Semibold" panose="020B0702040204020203" pitchFamily="34" charset="0"/>
              </a:rPr>
              <a:t>Why should I upgrade when I can continue to run Windows Server 2008/R2 in Amazon Web Services (AWS)?</a:t>
            </a:r>
          </a:p>
          <a:p>
            <a:r>
              <a:rPr lang="en-US" sz="1100" dirty="0">
                <a:solidFill>
                  <a:srgbClr val="5F5F5F"/>
                </a:solidFill>
              </a:rPr>
              <a:t>If you’re not ready to upgrade Windows Server 2008/R2 applications, you’re better off lifting them into Azure than into AWS. With AWS, you will need to repurchase your existing licenses, and you won’t get free security updates. As a result, it’s approximately 5x more expensive to use AWS than Azure.</a:t>
            </a:r>
          </a:p>
          <a:p>
            <a:endParaRPr lang="en-US" sz="1100" dirty="0">
              <a:solidFill>
                <a:srgbClr val="5F5F5F"/>
              </a:solidFill>
            </a:endParaRPr>
          </a:p>
          <a:p>
            <a:r>
              <a:rPr lang="en-US" sz="1100" b="1" dirty="0">
                <a:solidFill>
                  <a:schemeClr val="accent3"/>
                </a:solidFill>
                <a:cs typeface="Segoe UI Semibold" panose="020B0702040204020203" pitchFamily="34" charset="0"/>
              </a:rPr>
              <a:t>I know that Azure can be more cost-effective, but I need to be able to estimate those costs.</a:t>
            </a:r>
          </a:p>
          <a:p>
            <a:r>
              <a:rPr lang="en-US" sz="1100" dirty="0">
                <a:solidFill>
                  <a:srgbClr val="5F5F5F"/>
                </a:solidFill>
              </a:rPr>
              <a:t>We understand that it can be challenging to allocate budget and secure funding without fixed costs. However, we can help you estimate them better during an assessment of your environment, so you have a better idea of what your costs will be.</a:t>
            </a:r>
          </a:p>
          <a:p>
            <a:endParaRPr lang="en-US" sz="1100" dirty="0">
              <a:solidFill>
                <a:srgbClr val="5F5F5F"/>
              </a:solidFill>
            </a:endParaRPr>
          </a:p>
          <a:p>
            <a:r>
              <a:rPr lang="en-US" sz="1100" b="1" dirty="0">
                <a:solidFill>
                  <a:schemeClr val="accent3"/>
                </a:solidFill>
                <a:cs typeface="Segoe UI Semibold" panose="020B0702040204020203" pitchFamily="34" charset="0"/>
              </a:rPr>
              <a:t>We don’t have the necessary Azure skills.</a:t>
            </a:r>
          </a:p>
          <a:p>
            <a:r>
              <a:rPr lang="en-US" sz="1100" dirty="0">
                <a:solidFill>
                  <a:srgbClr val="5F5F5F"/>
                </a:solidFill>
              </a:rPr>
              <a:t>Learning how to operate in Azure is easier than you might think. Plus, there are many resources to help you get skilled quickly. For instance, you can learn more at </a:t>
            </a:r>
            <a:r>
              <a:rPr lang="en-US" sz="1100" dirty="0">
                <a:hlinkClick r:id="rId2"/>
              </a:rPr>
              <a:t>docs.microsoft.com/</a:t>
            </a:r>
            <a:r>
              <a:rPr lang="en-US" sz="1100" dirty="0" err="1">
                <a:hlinkClick r:id="rId2"/>
              </a:rPr>
              <a:t>en</a:t>
            </a:r>
            <a:r>
              <a:rPr lang="en-US" sz="1100" dirty="0">
                <a:hlinkClick r:id="rId2"/>
              </a:rPr>
              <a:t>-us/learn/azure/</a:t>
            </a:r>
            <a:r>
              <a:rPr lang="en-US" sz="1100" dirty="0">
                <a:solidFill>
                  <a:srgbClr val="5F5F5F"/>
                </a:solidFill>
              </a:rPr>
              <a:t>.</a:t>
            </a:r>
          </a:p>
          <a:p>
            <a:endParaRPr lang="en-US" sz="1100" dirty="0">
              <a:solidFill>
                <a:srgbClr val="5F5F5F"/>
              </a:solidFill>
            </a:endParaRPr>
          </a:p>
          <a:p>
            <a:r>
              <a:rPr lang="en-US" sz="1100" b="1" dirty="0">
                <a:solidFill>
                  <a:schemeClr val="accent3"/>
                </a:solidFill>
                <a:cs typeface="Segoe UI Semibold" panose="020B0702040204020203" pitchFamily="34" charset="0"/>
              </a:rPr>
              <a:t>What if my business has very strict security and compliance requirements?</a:t>
            </a:r>
          </a:p>
          <a:p>
            <a:r>
              <a:rPr lang="en-US" sz="1100" dirty="0">
                <a:solidFill>
                  <a:srgbClr val="5F5F5F"/>
                </a:solidFill>
              </a:rPr>
              <a:t>Azure is built with security in mind, You will get the always up-to-date security updates that keep your organization running with the full weight of Microsoft security backing your organization against external threats and breaches. In addition, Azure has more security and complications certifications than any other cloud provider, and meets international and industry-specific compliance standards. </a:t>
            </a:r>
            <a:endParaRPr lang="en-US" sz="1100" b="1" dirty="0">
              <a:solidFill>
                <a:schemeClr val="accent1"/>
              </a:solidFill>
              <a:cs typeface="Segoe UI Semibold" panose="020B0702040204020203" pitchFamily="34" charset="0"/>
            </a:endParaRPr>
          </a:p>
          <a:p>
            <a:endParaRPr lang="en-US" sz="1100" b="1" dirty="0">
              <a:solidFill>
                <a:schemeClr val="accent1"/>
              </a:solidFill>
              <a:cs typeface="Segoe UI Semibold" panose="020B0702040204020203" pitchFamily="34" charset="0"/>
            </a:endParaRPr>
          </a:p>
          <a:p>
            <a:r>
              <a:rPr lang="en-US" sz="1100" b="1" dirty="0">
                <a:solidFill>
                  <a:schemeClr val="accent3"/>
                </a:solidFill>
                <a:cs typeface="Segoe UI Semibold" panose="020B0702040204020203" pitchFamily="34" charset="0"/>
              </a:rPr>
              <a:t>I just don’t know how to get started.</a:t>
            </a:r>
          </a:p>
          <a:p>
            <a:r>
              <a:rPr lang="en-US" sz="1100" dirty="0">
                <a:solidFill>
                  <a:srgbClr val="5F5F5F"/>
                </a:solidFill>
              </a:rPr>
              <a:t>Moving from Windows Server 2008/R2 to Azure can seem like a daunting challenge, and you’re not alone. Did you know that almost 100% of small and medium-sized nonprofits are interested in working with a partner for all areas of cloud resources? We can help guide you through the options, starting with a free consultation to understand your current infrastructure and how you can save money.</a:t>
            </a:r>
          </a:p>
          <a:p>
            <a:endParaRPr lang="en-US" sz="1100" dirty="0">
              <a:solidFill>
                <a:srgbClr val="5F5F5F"/>
              </a:solidFill>
            </a:endParaRPr>
          </a:p>
          <a:p>
            <a:endParaRPr lang="en-US" sz="1100" dirty="0">
              <a:solidFill>
                <a:srgbClr val="5F5F5F"/>
              </a:solidFill>
            </a:endParaRPr>
          </a:p>
          <a:p>
            <a:endParaRPr lang="en-US" sz="1100" b="1" dirty="0">
              <a:solidFill>
                <a:schemeClr val="accent1"/>
              </a:solidFill>
              <a:cs typeface="Segoe UI Semibold" panose="020B0702040204020203" pitchFamily="34" charset="0"/>
            </a:endParaRPr>
          </a:p>
          <a:p>
            <a:endParaRPr lang="en-US" sz="1100" dirty="0">
              <a:solidFill>
                <a:srgbClr val="5F5F5F"/>
              </a:solidFill>
            </a:endParaRPr>
          </a:p>
          <a:p>
            <a:endParaRPr lang="en-US" sz="1100" dirty="0">
              <a:solidFill>
                <a:srgbClr val="5F5F5F"/>
              </a:solidFill>
            </a:endParaRPr>
          </a:p>
          <a:p>
            <a:endParaRPr lang="en-US" sz="1100" dirty="0">
              <a:solidFill>
                <a:srgbClr val="6B6B6B"/>
              </a:solidFill>
            </a:endParaRPr>
          </a:p>
        </p:txBody>
      </p:sp>
      <p:sp>
        <p:nvSpPr>
          <p:cNvPr id="9" name="Rectangle 8">
            <a:extLst>
              <a:ext uri="{FF2B5EF4-FFF2-40B4-BE49-F238E27FC236}">
                <a16:creationId xmlns:a16="http://schemas.microsoft.com/office/drawing/2014/main" id="{3BF5BB0B-4BCD-4C82-9C16-E1072841273A}"/>
              </a:ext>
            </a:extLst>
          </p:cNvPr>
          <p:cNvSpPr/>
          <p:nvPr/>
        </p:nvSpPr>
        <p:spPr>
          <a:xfrm>
            <a:off x="454840" y="8592964"/>
            <a:ext cx="6857999" cy="892931"/>
          </a:xfrm>
          <a:prstGeom prst="rect">
            <a:avLst/>
          </a:prstGeom>
          <a:solidFill>
            <a:srgbClr val="F45CF0"/>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lstStyle/>
          <a:p>
            <a:pPr>
              <a:lnSpc>
                <a:spcPct val="90000"/>
              </a:lnSpc>
            </a:pPr>
            <a:r>
              <a:rPr lang="en-US" sz="1200" b="1">
                <a:solidFill>
                  <a:srgbClr val="000000"/>
                </a:solidFill>
                <a:cs typeface="Segoe UI" panose="020B0502040204020203" pitchFamily="34" charset="0"/>
              </a:rPr>
              <a:t>Partner-specific content</a:t>
            </a:r>
          </a:p>
          <a:p>
            <a:pPr>
              <a:lnSpc>
                <a:spcPct val="90000"/>
              </a:lnSpc>
            </a:pPr>
            <a:r>
              <a:rPr lang="en-US" sz="1200">
                <a:solidFill>
                  <a:srgbClr val="000000"/>
                </a:solidFill>
              </a:rPr>
              <a:t>Partner: please customize this section with your talking points.</a:t>
            </a:r>
            <a:endParaRPr lang="en-US" sz="1200" b="1">
              <a:solidFill>
                <a:srgbClr val="000000"/>
              </a:solidFill>
              <a:cs typeface="Segoe UI" panose="020B0502040204020203" pitchFamily="34" charset="0"/>
            </a:endParaRPr>
          </a:p>
          <a:p>
            <a:pPr>
              <a:lnSpc>
                <a:spcPct val="90000"/>
              </a:lnSpc>
            </a:pPr>
            <a:endParaRPr lang="en-US">
              <a:solidFill>
                <a:srgbClr val="000000"/>
              </a:solidFill>
            </a:endParaRPr>
          </a:p>
        </p:txBody>
      </p:sp>
      <p:pic>
        <p:nvPicPr>
          <p:cNvPr id="13" name="Picture 12">
            <a:extLst>
              <a:ext uri="{FF2B5EF4-FFF2-40B4-BE49-F238E27FC236}">
                <a16:creationId xmlns:a16="http://schemas.microsoft.com/office/drawing/2014/main" id="{0037168A-81F0-4040-8467-987D746B22E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bwMode="invGray">
          <a:xfrm>
            <a:off x="6389445" y="9567969"/>
            <a:ext cx="925755" cy="198376"/>
          </a:xfrm>
          <a:prstGeom prst="rect">
            <a:avLst/>
          </a:prstGeom>
          <a:noFill/>
          <a:ln>
            <a:noFill/>
          </a:ln>
        </p:spPr>
      </p:pic>
      <p:sp>
        <p:nvSpPr>
          <p:cNvPr id="12" name="Rectangle 11">
            <a:extLst>
              <a:ext uri="{FF2B5EF4-FFF2-40B4-BE49-F238E27FC236}">
                <a16:creationId xmlns:a16="http://schemas.microsoft.com/office/drawing/2014/main" id="{F8B6E7EB-7194-46DB-A54E-F07C2E3BF600}"/>
              </a:ext>
            </a:extLst>
          </p:cNvPr>
          <p:cNvSpPr/>
          <p:nvPr/>
        </p:nvSpPr>
        <p:spPr bwMode="auto">
          <a:xfrm>
            <a:off x="0" y="1209197"/>
            <a:ext cx="7772400" cy="976126"/>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14" name="Rectangle 13">
            <a:extLst>
              <a:ext uri="{FF2B5EF4-FFF2-40B4-BE49-F238E27FC236}">
                <a16:creationId xmlns:a16="http://schemas.microsoft.com/office/drawing/2014/main" id="{F6032040-F058-42B8-A32E-A4B9A86BC709}"/>
              </a:ext>
            </a:extLst>
          </p:cNvPr>
          <p:cNvSpPr/>
          <p:nvPr/>
        </p:nvSpPr>
        <p:spPr bwMode="auto">
          <a:xfrm>
            <a:off x="448588" y="1568924"/>
            <a:ext cx="6866610" cy="559558"/>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91440" rIns="0" bIns="150346" numCol="1" spcCol="0" rtlCol="0" fromWordArt="0" anchor="t" anchorCtr="0" forceAA="0" compatLnSpc="1">
            <a:prstTxWarp prst="textNoShape">
              <a:avLst/>
            </a:prstTxWarp>
            <a:noAutofit/>
          </a:bodyPr>
          <a:lstStyle/>
          <a:p>
            <a:pPr defTabSz="1078134" fontAlgn="base">
              <a:lnSpc>
                <a:spcPct val="90000"/>
              </a:lnSpc>
              <a:spcBef>
                <a:spcPct val="0"/>
              </a:spcBef>
              <a:spcAft>
                <a:spcPct val="0"/>
              </a:spcAft>
            </a:pPr>
            <a:r>
              <a:rPr lang="en-US" sz="1400" b="1">
                <a:solidFill>
                  <a:srgbClr val="50E6FF"/>
                </a:solidFill>
                <a:cs typeface="Segoe UI" pitchFamily="34" charset="0"/>
              </a:rPr>
              <a:t>GOAL: </a:t>
            </a:r>
            <a:br>
              <a:rPr lang="en-US" sz="1400" b="1">
                <a:solidFill>
                  <a:schemeClr val="bg1"/>
                </a:solidFill>
                <a:cs typeface="Segoe UI" pitchFamily="34" charset="0"/>
              </a:rPr>
            </a:br>
            <a:r>
              <a:rPr lang="en-US" sz="1400" b="1">
                <a:solidFill>
                  <a:schemeClr val="bg1"/>
                </a:solidFill>
                <a:cs typeface="Segoe UI" pitchFamily="34" charset="0"/>
              </a:rPr>
              <a:t>Alleviate customer concerns about Windows Server 2008/R2 EOS migration</a:t>
            </a:r>
          </a:p>
        </p:txBody>
      </p:sp>
      <p:sp>
        <p:nvSpPr>
          <p:cNvPr id="15" name="Freeform: Shape 14">
            <a:extLst>
              <a:ext uri="{FF2B5EF4-FFF2-40B4-BE49-F238E27FC236}">
                <a16:creationId xmlns:a16="http://schemas.microsoft.com/office/drawing/2014/main" id="{8D07D595-6F88-4564-B22D-0061E610657D}"/>
              </a:ext>
            </a:extLst>
          </p:cNvPr>
          <p:cNvSpPr/>
          <p:nvPr/>
        </p:nvSpPr>
        <p:spPr>
          <a:xfrm>
            <a:off x="2624184" y="452070"/>
            <a:ext cx="4875318" cy="1304593"/>
          </a:xfrm>
          <a:custGeom>
            <a:avLst/>
            <a:gdLst>
              <a:gd name="connsiteX0" fmla="*/ 5903595 w 5892800"/>
              <a:gd name="connsiteY0" fmla="*/ 1406652 h 1397000"/>
              <a:gd name="connsiteX1" fmla="*/ 0 w 5892800"/>
              <a:gd name="connsiteY1" fmla="*/ 1406652 h 1397000"/>
              <a:gd name="connsiteX2" fmla="*/ 0 w 5892800"/>
              <a:gd name="connsiteY2" fmla="*/ 0 h 1397000"/>
              <a:gd name="connsiteX3" fmla="*/ 5903595 w 5892800"/>
              <a:gd name="connsiteY3" fmla="*/ 0 h 1397000"/>
              <a:gd name="connsiteX4" fmla="*/ 5656199 w 5892800"/>
              <a:gd name="connsiteY4" fmla="*/ 703326 h 1397000"/>
              <a:gd name="connsiteX5" fmla="*/ 5903595 w 5892800"/>
              <a:gd name="connsiteY5" fmla="*/ 1406652 h 1397000"/>
              <a:gd name="connsiteX0" fmla="*/ 5903595 w 5903595"/>
              <a:gd name="connsiteY0" fmla="*/ 1406652 h 1406652"/>
              <a:gd name="connsiteX1" fmla="*/ 0 w 5903595"/>
              <a:gd name="connsiteY1" fmla="*/ 1406652 h 1406652"/>
              <a:gd name="connsiteX2" fmla="*/ 0 w 5903595"/>
              <a:gd name="connsiteY2" fmla="*/ 0 h 1406652"/>
              <a:gd name="connsiteX3" fmla="*/ 5903595 w 5903595"/>
              <a:gd name="connsiteY3" fmla="*/ 0 h 1406652"/>
              <a:gd name="connsiteX4" fmla="*/ 5508565 w 5903595"/>
              <a:gd name="connsiteY4" fmla="*/ 720743 h 1406652"/>
              <a:gd name="connsiteX5" fmla="*/ 5903595 w 5903595"/>
              <a:gd name="connsiteY5" fmla="*/ 1406652 h 1406652"/>
              <a:gd name="connsiteX0" fmla="*/ 5903595 w 5903595"/>
              <a:gd name="connsiteY0" fmla="*/ 1406652 h 1406652"/>
              <a:gd name="connsiteX1" fmla="*/ 0 w 5903595"/>
              <a:gd name="connsiteY1" fmla="*/ 1406652 h 1406652"/>
              <a:gd name="connsiteX2" fmla="*/ 0 w 5903595"/>
              <a:gd name="connsiteY2" fmla="*/ 0 h 1406652"/>
              <a:gd name="connsiteX3" fmla="*/ 5903595 w 5903595"/>
              <a:gd name="connsiteY3" fmla="*/ 0 h 1406652"/>
              <a:gd name="connsiteX4" fmla="*/ 5529656 w 5903595"/>
              <a:gd name="connsiteY4" fmla="*/ 668491 h 1406652"/>
              <a:gd name="connsiteX5" fmla="*/ 5903595 w 5903595"/>
              <a:gd name="connsiteY5" fmla="*/ 1406652 h 1406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03595" h="1406652">
                <a:moveTo>
                  <a:pt x="5903595" y="1406652"/>
                </a:moveTo>
                <a:lnTo>
                  <a:pt x="0" y="1406652"/>
                </a:lnTo>
                <a:lnTo>
                  <a:pt x="0" y="0"/>
                </a:lnTo>
                <a:lnTo>
                  <a:pt x="5903595" y="0"/>
                </a:lnTo>
                <a:lnTo>
                  <a:pt x="5529656" y="668491"/>
                </a:lnTo>
                <a:lnTo>
                  <a:pt x="5903595" y="1406652"/>
                </a:lnTo>
                <a:close/>
              </a:path>
            </a:pathLst>
          </a:custGeom>
          <a:solidFill>
            <a:srgbClr val="EBEBEB"/>
          </a:solidFill>
          <a:ln w="12700"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41F5FC84-0731-4E1A-B846-4E0D5EA4D2B3}"/>
              </a:ext>
            </a:extLst>
          </p:cNvPr>
          <p:cNvSpPr/>
          <p:nvPr/>
        </p:nvSpPr>
        <p:spPr>
          <a:xfrm>
            <a:off x="-1" y="105968"/>
            <a:ext cx="3030584" cy="1291031"/>
          </a:xfrm>
          <a:custGeom>
            <a:avLst/>
            <a:gdLst>
              <a:gd name="connsiteX0" fmla="*/ 0 w 2006600"/>
              <a:gd name="connsiteY0" fmla="*/ 0 h 1397000"/>
              <a:gd name="connsiteX1" fmla="*/ 2010156 w 2006600"/>
              <a:gd name="connsiteY1" fmla="*/ 0 h 1397000"/>
              <a:gd name="connsiteX2" fmla="*/ 2010156 w 2006600"/>
              <a:gd name="connsiteY2" fmla="*/ 1406525 h 1397000"/>
              <a:gd name="connsiteX3" fmla="*/ 0 w 2006600"/>
              <a:gd name="connsiteY3" fmla="*/ 1406525 h 1397000"/>
            </a:gdLst>
            <a:ahLst/>
            <a:cxnLst>
              <a:cxn ang="0">
                <a:pos x="connsiteX0" y="connsiteY0"/>
              </a:cxn>
              <a:cxn ang="0">
                <a:pos x="connsiteX1" y="connsiteY1"/>
              </a:cxn>
              <a:cxn ang="0">
                <a:pos x="connsiteX2" y="connsiteY2"/>
              </a:cxn>
              <a:cxn ang="0">
                <a:pos x="connsiteX3" y="connsiteY3"/>
              </a:cxn>
            </a:cxnLst>
            <a:rect l="l" t="t" r="r" b="b"/>
            <a:pathLst>
              <a:path w="2006600" h="1397000">
                <a:moveTo>
                  <a:pt x="0" y="0"/>
                </a:moveTo>
                <a:lnTo>
                  <a:pt x="2010156" y="0"/>
                </a:lnTo>
                <a:lnTo>
                  <a:pt x="2010156" y="1406525"/>
                </a:lnTo>
                <a:lnTo>
                  <a:pt x="0" y="1406525"/>
                </a:lnTo>
                <a:close/>
              </a:path>
            </a:pathLst>
          </a:custGeom>
          <a:solidFill>
            <a:srgbClr val="50E6FF"/>
          </a:solidFill>
          <a:ln w="12700"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97D7FFC6-79B0-489B-9763-470D813B25E0}"/>
              </a:ext>
            </a:extLst>
          </p:cNvPr>
          <p:cNvSpPr/>
          <p:nvPr/>
        </p:nvSpPr>
        <p:spPr>
          <a:xfrm>
            <a:off x="2624183" y="1406652"/>
            <a:ext cx="406400" cy="342900"/>
          </a:xfrm>
          <a:custGeom>
            <a:avLst/>
            <a:gdLst>
              <a:gd name="connsiteX0" fmla="*/ 412369 w 406400"/>
              <a:gd name="connsiteY0" fmla="*/ 0 h 342900"/>
              <a:gd name="connsiteX1" fmla="*/ 0 w 406400"/>
              <a:gd name="connsiteY1" fmla="*/ 0 h 342900"/>
              <a:gd name="connsiteX2" fmla="*/ 0 w 406400"/>
              <a:gd name="connsiteY2" fmla="*/ 350012 h 342900"/>
              <a:gd name="connsiteX3" fmla="*/ 412369 w 406400"/>
              <a:gd name="connsiteY3" fmla="*/ 0 h 342900"/>
            </a:gdLst>
            <a:ahLst/>
            <a:cxnLst>
              <a:cxn ang="0">
                <a:pos x="connsiteX0" y="connsiteY0"/>
              </a:cxn>
              <a:cxn ang="0">
                <a:pos x="connsiteX1" y="connsiteY1"/>
              </a:cxn>
              <a:cxn ang="0">
                <a:pos x="connsiteX2" y="connsiteY2"/>
              </a:cxn>
              <a:cxn ang="0">
                <a:pos x="connsiteX3" y="connsiteY3"/>
              </a:cxn>
            </a:cxnLst>
            <a:rect l="l" t="t" r="r" b="b"/>
            <a:pathLst>
              <a:path w="406400" h="342900">
                <a:moveTo>
                  <a:pt x="412369" y="0"/>
                </a:moveTo>
                <a:lnTo>
                  <a:pt x="0" y="0"/>
                </a:lnTo>
                <a:lnTo>
                  <a:pt x="0" y="350012"/>
                </a:lnTo>
                <a:lnTo>
                  <a:pt x="412369" y="0"/>
                </a:lnTo>
                <a:close/>
              </a:path>
            </a:pathLst>
          </a:custGeom>
          <a:solidFill>
            <a:srgbClr val="1AD4FB"/>
          </a:solidFill>
          <a:ln w="12700" cap="flat">
            <a:noFill/>
            <a:prstDash val="solid"/>
            <a:miter/>
          </a:ln>
        </p:spPr>
        <p:txBody>
          <a:bodyPr rtlCol="0" anchor="ctr"/>
          <a:lstStyle/>
          <a:p>
            <a:endParaRPr lang="en-US"/>
          </a:p>
        </p:txBody>
      </p:sp>
      <p:sp>
        <p:nvSpPr>
          <p:cNvPr id="20" name="Rectangle 19">
            <a:extLst>
              <a:ext uri="{FF2B5EF4-FFF2-40B4-BE49-F238E27FC236}">
                <a16:creationId xmlns:a16="http://schemas.microsoft.com/office/drawing/2014/main" id="{913AC00B-2000-4F14-83C3-16B2F27B5E55}"/>
              </a:ext>
            </a:extLst>
          </p:cNvPr>
          <p:cNvSpPr/>
          <p:nvPr/>
        </p:nvSpPr>
        <p:spPr>
          <a:xfrm>
            <a:off x="660400" y="766065"/>
            <a:ext cx="2306626" cy="584775"/>
          </a:xfrm>
          <a:prstGeom prst="rect">
            <a:avLst/>
          </a:prstGeom>
        </p:spPr>
        <p:txBody>
          <a:bodyPr wrap="square">
            <a:spAutoFit/>
          </a:bodyPr>
          <a:lstStyle/>
          <a:p>
            <a:r>
              <a:rPr lang="en-US" sz="1600">
                <a:solidFill>
                  <a:schemeClr val="bg1"/>
                </a:solidFill>
                <a:latin typeface="Segoe UI Semibold" panose="020B0702040204020203" pitchFamily="34" charset="0"/>
                <a:cs typeface="Segoe UI Semibold" panose="020B0702040204020203" pitchFamily="34" charset="0"/>
              </a:rPr>
              <a:t>Answer frequently-asked questions. </a:t>
            </a:r>
          </a:p>
        </p:txBody>
      </p:sp>
      <p:sp>
        <p:nvSpPr>
          <p:cNvPr id="21" name="Rectangle 20">
            <a:extLst>
              <a:ext uri="{FF2B5EF4-FFF2-40B4-BE49-F238E27FC236}">
                <a16:creationId xmlns:a16="http://schemas.microsoft.com/office/drawing/2014/main" id="{47AD1C7F-DE25-4D3F-84B0-DB30C1097505}"/>
              </a:ext>
            </a:extLst>
          </p:cNvPr>
          <p:cNvSpPr/>
          <p:nvPr/>
        </p:nvSpPr>
        <p:spPr>
          <a:xfrm>
            <a:off x="3126196" y="872653"/>
            <a:ext cx="3940721" cy="523220"/>
          </a:xfrm>
          <a:prstGeom prst="rect">
            <a:avLst/>
          </a:prstGeom>
        </p:spPr>
        <p:txBody>
          <a:bodyPr wrap="square">
            <a:spAutoFit/>
          </a:bodyPr>
          <a:lstStyle/>
          <a:p>
            <a:r>
              <a:rPr lang="en-US" sz="1400"/>
              <a:t>Customers have questions. Here’s your chance to answer them.</a:t>
            </a:r>
          </a:p>
        </p:txBody>
      </p:sp>
      <p:sp>
        <p:nvSpPr>
          <p:cNvPr id="25" name="Arrow: Pentagon 24">
            <a:extLst>
              <a:ext uri="{FF2B5EF4-FFF2-40B4-BE49-F238E27FC236}">
                <a16:creationId xmlns:a16="http://schemas.microsoft.com/office/drawing/2014/main" id="{F93DF812-A6FC-4D71-98FA-BF554B47DFE0}"/>
              </a:ext>
            </a:extLst>
          </p:cNvPr>
          <p:cNvSpPr/>
          <p:nvPr/>
        </p:nvSpPr>
        <p:spPr>
          <a:xfrm>
            <a:off x="0" y="2408147"/>
            <a:ext cx="7312839" cy="430887"/>
          </a:xfrm>
          <a:prstGeom prst="homePlate">
            <a:avLst/>
          </a:prstGeom>
          <a:solidFill>
            <a:schemeClr val="tx2"/>
          </a:solidFill>
        </p:spPr>
        <p:txBody>
          <a:bodyPr wrap="square" lIns="457200" tIns="91440" bIns="91440">
            <a:spAutoFit/>
          </a:bodyPr>
          <a:lstStyle/>
          <a:p>
            <a:pPr lvl="0" defTabSz="898654"/>
            <a:r>
              <a:rPr lang="en-US" sz="1600" b="1" kern="0" cap="all">
                <a:ln>
                  <a:solidFill>
                    <a:srgbClr val="FFFFFF">
                      <a:alpha val="0"/>
                    </a:srgbClr>
                  </a:solidFill>
                </a:ln>
                <a:solidFill>
                  <a:schemeClr val="bg1"/>
                </a:solidFill>
                <a:latin typeface="Segoe UI" pitchFamily="34" charset="0"/>
              </a:rPr>
              <a:t>Customer questions and concerns</a:t>
            </a:r>
          </a:p>
        </p:txBody>
      </p:sp>
      <p:sp>
        <p:nvSpPr>
          <p:cNvPr id="27" name="Freeform: Shape 26">
            <a:extLst>
              <a:ext uri="{FF2B5EF4-FFF2-40B4-BE49-F238E27FC236}">
                <a16:creationId xmlns:a16="http://schemas.microsoft.com/office/drawing/2014/main" id="{4C4144A3-9626-41F9-AA4C-4395A4CD0FDC}"/>
              </a:ext>
            </a:extLst>
          </p:cNvPr>
          <p:cNvSpPr/>
          <p:nvPr/>
        </p:nvSpPr>
        <p:spPr>
          <a:xfrm>
            <a:off x="0" y="534323"/>
            <a:ext cx="660400" cy="876300"/>
          </a:xfrm>
          <a:custGeom>
            <a:avLst/>
            <a:gdLst>
              <a:gd name="connsiteX0" fmla="*/ 558927 w 660400"/>
              <a:gd name="connsiteY0" fmla="*/ 0 h 876300"/>
              <a:gd name="connsiteX1" fmla="*/ 558927 w 660400"/>
              <a:gd name="connsiteY1" fmla="*/ 553466 h 876300"/>
              <a:gd name="connsiteX2" fmla="*/ 664591 w 660400"/>
              <a:gd name="connsiteY2" fmla="*/ 553466 h 876300"/>
              <a:gd name="connsiteX3" fmla="*/ 664591 w 660400"/>
              <a:gd name="connsiteY3" fmla="*/ 698500 h 876300"/>
              <a:gd name="connsiteX4" fmla="*/ 559181 w 660400"/>
              <a:gd name="connsiteY4" fmla="*/ 698500 h 876300"/>
              <a:gd name="connsiteX5" fmla="*/ 559181 w 660400"/>
              <a:gd name="connsiteY5" fmla="*/ 878459 h 876300"/>
              <a:gd name="connsiteX6" fmla="*/ 382651 w 660400"/>
              <a:gd name="connsiteY6" fmla="*/ 878459 h 876300"/>
              <a:gd name="connsiteX7" fmla="*/ 382651 w 660400"/>
              <a:gd name="connsiteY7" fmla="*/ 698500 h 876300"/>
              <a:gd name="connsiteX8" fmla="*/ 0 w 660400"/>
              <a:gd name="connsiteY8" fmla="*/ 698500 h 876300"/>
              <a:gd name="connsiteX9" fmla="*/ 0 w 660400"/>
              <a:gd name="connsiteY9" fmla="*/ 547243 h 876300"/>
              <a:gd name="connsiteX10" fmla="*/ 105283 w 660400"/>
              <a:gd name="connsiteY10" fmla="*/ 422656 h 876300"/>
              <a:gd name="connsiteX11" fmla="*/ 210566 w 660400"/>
              <a:gd name="connsiteY11" fmla="*/ 282956 h 876300"/>
              <a:gd name="connsiteX12" fmla="*/ 305181 w 660400"/>
              <a:gd name="connsiteY12" fmla="*/ 138811 h 876300"/>
              <a:gd name="connsiteX13" fmla="*/ 379603 w 660400"/>
              <a:gd name="connsiteY13" fmla="*/ 0 h 876300"/>
              <a:gd name="connsiteX14" fmla="*/ 173228 w 660400"/>
              <a:gd name="connsiteY14" fmla="*/ 553974 h 876300"/>
              <a:gd name="connsiteX15" fmla="*/ 382651 w 660400"/>
              <a:gd name="connsiteY15" fmla="*/ 553974 h 876300"/>
              <a:gd name="connsiteX16" fmla="*/ 382651 w 660400"/>
              <a:gd name="connsiteY16" fmla="*/ 247269 h 876300"/>
              <a:gd name="connsiteX17" fmla="*/ 336169 w 660400"/>
              <a:gd name="connsiteY17" fmla="*/ 327787 h 876300"/>
              <a:gd name="connsiteX18" fmla="*/ 283591 w 660400"/>
              <a:gd name="connsiteY18" fmla="*/ 407924 h 876300"/>
              <a:gd name="connsiteX19" fmla="*/ 227838 w 660400"/>
              <a:gd name="connsiteY19" fmla="*/ 484124 h 876300"/>
              <a:gd name="connsiteX20" fmla="*/ 173228 w 660400"/>
              <a:gd name="connsiteY20" fmla="*/ 553974 h 876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60400" h="876300">
                <a:moveTo>
                  <a:pt x="558927" y="0"/>
                </a:moveTo>
                <a:lnTo>
                  <a:pt x="558927" y="553466"/>
                </a:lnTo>
                <a:lnTo>
                  <a:pt x="664591" y="553466"/>
                </a:lnTo>
                <a:lnTo>
                  <a:pt x="664591" y="698500"/>
                </a:lnTo>
                <a:lnTo>
                  <a:pt x="559181" y="698500"/>
                </a:lnTo>
                <a:lnTo>
                  <a:pt x="559181" y="878459"/>
                </a:lnTo>
                <a:lnTo>
                  <a:pt x="382651" y="878459"/>
                </a:lnTo>
                <a:lnTo>
                  <a:pt x="382651" y="698500"/>
                </a:lnTo>
                <a:lnTo>
                  <a:pt x="0" y="698500"/>
                </a:lnTo>
                <a:lnTo>
                  <a:pt x="0" y="547243"/>
                </a:lnTo>
                <a:cubicBezTo>
                  <a:pt x="33867" y="509232"/>
                  <a:pt x="68961" y="467703"/>
                  <a:pt x="105283" y="422656"/>
                </a:cubicBezTo>
                <a:cubicBezTo>
                  <a:pt x="141605" y="377609"/>
                  <a:pt x="176699" y="331051"/>
                  <a:pt x="210566" y="282956"/>
                </a:cubicBezTo>
                <a:cubicBezTo>
                  <a:pt x="244433" y="235204"/>
                  <a:pt x="275971" y="187160"/>
                  <a:pt x="305181" y="138811"/>
                </a:cubicBezTo>
                <a:cubicBezTo>
                  <a:pt x="332480" y="93917"/>
                  <a:pt x="357323" y="47587"/>
                  <a:pt x="379603" y="0"/>
                </a:cubicBezTo>
                <a:close/>
                <a:moveTo>
                  <a:pt x="173228" y="553974"/>
                </a:moveTo>
                <a:lnTo>
                  <a:pt x="382651" y="553974"/>
                </a:lnTo>
                <a:lnTo>
                  <a:pt x="382651" y="247269"/>
                </a:lnTo>
                <a:cubicBezTo>
                  <a:pt x="368342" y="273774"/>
                  <a:pt x="352848" y="300609"/>
                  <a:pt x="336169" y="327787"/>
                </a:cubicBezTo>
                <a:cubicBezTo>
                  <a:pt x="319490" y="354965"/>
                  <a:pt x="301964" y="381673"/>
                  <a:pt x="283591" y="407924"/>
                </a:cubicBezTo>
                <a:cubicBezTo>
                  <a:pt x="265218" y="434340"/>
                  <a:pt x="246634" y="459740"/>
                  <a:pt x="227838" y="484124"/>
                </a:cubicBezTo>
                <a:cubicBezTo>
                  <a:pt x="208915" y="509143"/>
                  <a:pt x="190754" y="532384"/>
                  <a:pt x="173228" y="553974"/>
                </a:cubicBezTo>
                <a:close/>
              </a:path>
            </a:pathLst>
          </a:custGeom>
          <a:solidFill>
            <a:srgbClr val="1AD4FB"/>
          </a:solidFill>
          <a:ln w="12700" cap="flat">
            <a:noFill/>
            <a:prstDash val="solid"/>
            <a:miter/>
          </a:ln>
        </p:spPr>
        <p:txBody>
          <a:bodyPr rtlCol="0" anchor="ctr"/>
          <a:lstStyle/>
          <a:p>
            <a:endParaRPr lang="en-US"/>
          </a:p>
        </p:txBody>
      </p:sp>
      <p:sp>
        <p:nvSpPr>
          <p:cNvPr id="29" name="question" title="Icon of a question mark">
            <a:extLst>
              <a:ext uri="{FF2B5EF4-FFF2-40B4-BE49-F238E27FC236}">
                <a16:creationId xmlns:a16="http://schemas.microsoft.com/office/drawing/2014/main" id="{5EF8558B-0931-4086-A062-A89814CDE668}"/>
              </a:ext>
            </a:extLst>
          </p:cNvPr>
          <p:cNvSpPr>
            <a:spLocks noChangeAspect="1" noEditPoints="1"/>
          </p:cNvSpPr>
          <p:nvPr/>
        </p:nvSpPr>
        <p:spPr bwMode="auto">
          <a:xfrm>
            <a:off x="2593324" y="277585"/>
            <a:ext cx="242672" cy="455704"/>
          </a:xfrm>
          <a:custGeom>
            <a:avLst/>
            <a:gdLst>
              <a:gd name="T0" fmla="*/ 0 w 180"/>
              <a:gd name="T1" fmla="*/ 90 h 340"/>
              <a:gd name="T2" fmla="*/ 90 w 180"/>
              <a:gd name="T3" fmla="*/ 0 h 340"/>
              <a:gd name="T4" fmla="*/ 180 w 180"/>
              <a:gd name="T5" fmla="*/ 90 h 340"/>
              <a:gd name="T6" fmla="*/ 148 w 180"/>
              <a:gd name="T7" fmla="*/ 156 h 340"/>
              <a:gd name="T8" fmla="*/ 95 w 180"/>
              <a:gd name="T9" fmla="*/ 217 h 340"/>
              <a:gd name="T10" fmla="*/ 90 w 180"/>
              <a:gd name="T11" fmla="*/ 279 h 340"/>
              <a:gd name="T12" fmla="*/ 86 w 180"/>
              <a:gd name="T13" fmla="*/ 340 h 340"/>
              <a:gd name="T14" fmla="*/ 94 w 180"/>
              <a:gd name="T15" fmla="*/ 340 h 340"/>
              <a:gd name="T16" fmla="*/ 94 w 180"/>
              <a:gd name="T17" fmla="*/ 332 h 340"/>
              <a:gd name="T18" fmla="*/ 86 w 180"/>
              <a:gd name="T19" fmla="*/ 332 h 340"/>
              <a:gd name="T20" fmla="*/ 86 w 180"/>
              <a:gd name="T21" fmla="*/ 34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340">
                <a:moveTo>
                  <a:pt x="0" y="90"/>
                </a:moveTo>
                <a:cubicBezTo>
                  <a:pt x="0" y="40"/>
                  <a:pt x="40" y="0"/>
                  <a:pt x="90" y="0"/>
                </a:cubicBezTo>
                <a:cubicBezTo>
                  <a:pt x="139" y="0"/>
                  <a:pt x="180" y="40"/>
                  <a:pt x="180" y="90"/>
                </a:cubicBezTo>
                <a:cubicBezTo>
                  <a:pt x="180" y="116"/>
                  <a:pt x="169" y="138"/>
                  <a:pt x="148" y="156"/>
                </a:cubicBezTo>
                <a:cubicBezTo>
                  <a:pt x="148" y="156"/>
                  <a:pt x="109" y="186"/>
                  <a:pt x="95" y="217"/>
                </a:cubicBezTo>
                <a:cubicBezTo>
                  <a:pt x="86" y="236"/>
                  <a:pt x="90" y="279"/>
                  <a:pt x="90" y="279"/>
                </a:cubicBezTo>
                <a:moveTo>
                  <a:pt x="86" y="340"/>
                </a:moveTo>
                <a:cubicBezTo>
                  <a:pt x="94" y="340"/>
                  <a:pt x="94" y="340"/>
                  <a:pt x="94" y="340"/>
                </a:cubicBezTo>
                <a:cubicBezTo>
                  <a:pt x="94" y="332"/>
                  <a:pt x="94" y="332"/>
                  <a:pt x="94" y="332"/>
                </a:cubicBezTo>
                <a:cubicBezTo>
                  <a:pt x="86" y="332"/>
                  <a:pt x="86" y="332"/>
                  <a:pt x="86" y="332"/>
                </a:cubicBezTo>
                <a:lnTo>
                  <a:pt x="86" y="340"/>
                </a:lnTo>
                <a:close/>
              </a:path>
            </a:pathLst>
          </a:custGeom>
          <a:noFill/>
          <a:ln w="19050"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48425464"/>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2_Windows 10 Brand Template 16x9">
  <a:themeElements>
    <a:clrScheme name="Azure">
      <a:dk1>
        <a:srgbClr val="3C3C41"/>
      </a:dk1>
      <a:lt1>
        <a:srgbClr val="FFFFFF"/>
      </a:lt1>
      <a:dk2>
        <a:srgbClr val="0078D7"/>
      </a:dk2>
      <a:lt2>
        <a:srgbClr val="FFFFFF"/>
      </a:lt2>
      <a:accent1>
        <a:srgbClr val="EBEBEB"/>
      </a:accent1>
      <a:accent2>
        <a:srgbClr val="75757A"/>
      </a:accent2>
      <a:accent3>
        <a:srgbClr val="002050"/>
      </a:accent3>
      <a:accent4>
        <a:srgbClr val="0078D7"/>
      </a:accent4>
      <a:accent5>
        <a:srgbClr val="00BCF2"/>
      </a:accent5>
      <a:accent6>
        <a:srgbClr val="EBEBEB"/>
      </a:accent6>
      <a:hlink>
        <a:srgbClr val="0078D7"/>
      </a:hlink>
      <a:folHlink>
        <a:srgbClr val="0078D7"/>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Presentation1" id="{FD425C35-B058-4CFD-9184-11AE0751879F}" vid="{C12E7965-FA63-4980-B27D-8E088AD585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MediaServiceKeyPoints xmlns="3f419478-5607-4e24-9036-5a0e9a431ba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47B193-5DCD-4581-8205-04CBB6A19E5E}"/>
</file>

<file path=customXml/itemProps2.xml><?xml version="1.0" encoding="utf-8"?>
<ds:datastoreItem xmlns:ds="http://schemas.openxmlformats.org/officeDocument/2006/customXml" ds:itemID="{D099B728-1911-4A8A-86ED-484F8A44511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4DF23EA-3A30-4ED1-AC36-CE075C370B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TotalTime>
  <Words>2025</Words>
  <Application>Microsoft Office PowerPoint</Application>
  <PresentationFormat>Custom</PresentationFormat>
  <Paragraphs>115</Paragraphs>
  <Slides>5</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vt:lpstr>
      <vt:lpstr>Arial Black</vt:lpstr>
      <vt:lpstr>Calibri</vt:lpstr>
      <vt:lpstr>Segoe UI</vt:lpstr>
      <vt:lpstr>Segoe UI Light</vt:lpstr>
      <vt:lpstr>Segoe UI Semibold</vt:lpstr>
      <vt:lpstr>12_Windows 10 Brand Template 16x9</vt:lpstr>
      <vt:lpstr>think-cell Slide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Baars</dc:creator>
  <cp:lastModifiedBy>Nicole Afek (CELA)</cp:lastModifiedBy>
  <cp:revision>7</cp:revision>
  <cp:lastPrinted>2019-03-27T18:55:26Z</cp:lastPrinted>
  <dcterms:created xsi:type="dcterms:W3CDTF">2015-11-22T19:20:46Z</dcterms:created>
  <dcterms:modified xsi:type="dcterms:W3CDTF">2019-11-11T22:35:15Z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y fmtid="{D5CDD505-2E9C-101B-9397-08002B2CF9AE}" pid="3" name="_dlc_DocIdItemGuid">
    <vt:lpwstr>b4ee0830-a8d4-4e3b-a4f4-a30dd7a36d27</vt:lpwstr>
  </property>
  <property fmtid="{D5CDD505-2E9C-101B-9397-08002B2CF9AE}" pid="4" name="MSIP_Label_f42aa342-8706-4288-bd11-ebb85995028c_Enabled">
    <vt:lpwstr>True</vt:lpwstr>
  </property>
  <property fmtid="{D5CDD505-2E9C-101B-9397-08002B2CF9AE}" pid="5" name="MSIP_Label_f42aa342-8706-4288-bd11-ebb85995028c_SiteId">
    <vt:lpwstr>72f988bf-86f1-41af-91ab-2d7cd011db47</vt:lpwstr>
  </property>
  <property fmtid="{D5CDD505-2E9C-101B-9397-08002B2CF9AE}" pid="6" name="MSIP_Label_f42aa342-8706-4288-bd11-ebb85995028c_Owner">
    <vt:lpwstr>v-dimc@microsoft.com</vt:lpwstr>
  </property>
  <property fmtid="{D5CDD505-2E9C-101B-9397-08002B2CF9AE}" pid="7" name="MSIP_Label_f42aa342-8706-4288-bd11-ebb85995028c_SetDate">
    <vt:lpwstr>2018-12-14T19:29:32.9077931Z</vt:lpwstr>
  </property>
  <property fmtid="{D5CDD505-2E9C-101B-9397-08002B2CF9AE}" pid="8" name="MSIP_Label_f42aa342-8706-4288-bd11-ebb85995028c_Name">
    <vt:lpwstr>General</vt:lpwstr>
  </property>
  <property fmtid="{D5CDD505-2E9C-101B-9397-08002B2CF9AE}" pid="9" name="MSIP_Label_f42aa342-8706-4288-bd11-ebb85995028c_Application">
    <vt:lpwstr>Microsoft Azure Information Protection</vt:lpwstr>
  </property>
  <property fmtid="{D5CDD505-2E9C-101B-9397-08002B2CF9AE}" pid="10" name="MSIP_Label_f42aa342-8706-4288-bd11-ebb85995028c_Extended_MSFT_Method">
    <vt:lpwstr>Automatic</vt:lpwstr>
  </property>
  <property fmtid="{D5CDD505-2E9C-101B-9397-08002B2CF9AE}" pid="11" name="Sensitivity">
    <vt:lpwstr>General</vt:lpwstr>
  </property>
  <property fmtid="{D5CDD505-2E9C-101B-9397-08002B2CF9AE}" pid="12" name="Order">
    <vt:r8>4000</vt:r8>
  </property>
  <property fmtid="{D5CDD505-2E9C-101B-9397-08002B2CF9AE}" pid="13" name="xd_Signature">
    <vt:bool>false</vt:bool>
  </property>
  <property fmtid="{D5CDD505-2E9C-101B-9397-08002B2CF9AE}" pid="14" name="xd_ProgID">
    <vt:lpwstr/>
  </property>
  <property fmtid="{D5CDD505-2E9C-101B-9397-08002B2CF9AE}" pid="15" name="ComplianceAssetId">
    <vt:lpwstr/>
  </property>
  <property fmtid="{D5CDD505-2E9C-101B-9397-08002B2CF9AE}" pid="16" name="TemplateUrl">
    <vt:lpwstr/>
  </property>
</Properties>
</file>