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25" r:id="rId4"/>
  </p:sldMasterIdLst>
  <p:notesMasterIdLst>
    <p:notesMasterId r:id="rId20"/>
  </p:notesMasterIdLst>
  <p:handoutMasterIdLst>
    <p:handoutMasterId r:id="rId21"/>
  </p:handoutMasterIdLst>
  <p:sldIdLst>
    <p:sldId id="3912" r:id="rId5"/>
    <p:sldId id="2076138710" r:id="rId6"/>
    <p:sldId id="2076138712" r:id="rId7"/>
    <p:sldId id="4263" r:id="rId8"/>
    <p:sldId id="2076138690" r:id="rId9"/>
    <p:sldId id="2076138692" r:id="rId10"/>
    <p:sldId id="2076138693" r:id="rId11"/>
    <p:sldId id="2076138706" r:id="rId12"/>
    <p:sldId id="2076138716" r:id="rId13"/>
    <p:sldId id="2076138718" r:id="rId14"/>
    <p:sldId id="2076138720" r:id="rId15"/>
    <p:sldId id="2076138719" r:id="rId16"/>
    <p:sldId id="2076138721" r:id="rId17"/>
    <p:sldId id="4745" r:id="rId18"/>
    <p:sldId id="282" r:id="rId19"/>
  </p:sldIdLst>
  <p:sldSz cx="12192000" cy="6858000"/>
  <p:notesSz cx="6934200" cy="9220200"/>
  <p:defaultTextStyle>
    <a:defPPr>
      <a:defRPr lang="en-US"/>
    </a:defPPr>
    <a:lvl1pPr marL="0" algn="l" defTabSz="914221" rtl="0" eaLnBrk="1" latinLnBrk="0" hangingPunct="1">
      <a:defRPr sz="1800" kern="1200">
        <a:solidFill>
          <a:schemeClr val="tx1"/>
        </a:solidFill>
        <a:latin typeface="+mn-lt"/>
        <a:ea typeface="+mn-ea"/>
        <a:cs typeface="+mn-cs"/>
      </a:defRPr>
    </a:lvl1pPr>
    <a:lvl2pPr marL="457110" algn="l" defTabSz="914221" rtl="0" eaLnBrk="1" latinLnBrk="0" hangingPunct="1">
      <a:defRPr sz="1800" kern="1200">
        <a:solidFill>
          <a:schemeClr val="tx1"/>
        </a:solidFill>
        <a:latin typeface="+mn-lt"/>
        <a:ea typeface="+mn-ea"/>
        <a:cs typeface="+mn-cs"/>
      </a:defRPr>
    </a:lvl2pPr>
    <a:lvl3pPr marL="914221" algn="l" defTabSz="914221" rtl="0" eaLnBrk="1" latinLnBrk="0" hangingPunct="1">
      <a:defRPr sz="1800" kern="1200">
        <a:solidFill>
          <a:schemeClr val="tx1"/>
        </a:solidFill>
        <a:latin typeface="+mn-lt"/>
        <a:ea typeface="+mn-ea"/>
        <a:cs typeface="+mn-cs"/>
      </a:defRPr>
    </a:lvl3pPr>
    <a:lvl4pPr marL="1371331" algn="l" defTabSz="914221" rtl="0" eaLnBrk="1" latinLnBrk="0" hangingPunct="1">
      <a:defRPr sz="1800" kern="1200">
        <a:solidFill>
          <a:schemeClr val="tx1"/>
        </a:solidFill>
        <a:latin typeface="+mn-lt"/>
        <a:ea typeface="+mn-ea"/>
        <a:cs typeface="+mn-cs"/>
      </a:defRPr>
    </a:lvl4pPr>
    <a:lvl5pPr marL="1828442" algn="l" defTabSz="914221" rtl="0" eaLnBrk="1" latinLnBrk="0" hangingPunct="1">
      <a:defRPr sz="1800" kern="1200">
        <a:solidFill>
          <a:schemeClr val="tx1"/>
        </a:solidFill>
        <a:latin typeface="+mn-lt"/>
        <a:ea typeface="+mn-ea"/>
        <a:cs typeface="+mn-cs"/>
      </a:defRPr>
    </a:lvl5pPr>
    <a:lvl6pPr marL="2285552" algn="l" defTabSz="914221" rtl="0" eaLnBrk="1" latinLnBrk="0" hangingPunct="1">
      <a:defRPr sz="1800" kern="1200">
        <a:solidFill>
          <a:schemeClr val="tx1"/>
        </a:solidFill>
        <a:latin typeface="+mn-lt"/>
        <a:ea typeface="+mn-ea"/>
        <a:cs typeface="+mn-cs"/>
      </a:defRPr>
    </a:lvl6pPr>
    <a:lvl7pPr marL="2742662" algn="l" defTabSz="914221" rtl="0" eaLnBrk="1" latinLnBrk="0" hangingPunct="1">
      <a:defRPr sz="1800" kern="1200">
        <a:solidFill>
          <a:schemeClr val="tx1"/>
        </a:solidFill>
        <a:latin typeface="+mn-lt"/>
        <a:ea typeface="+mn-ea"/>
        <a:cs typeface="+mn-cs"/>
      </a:defRPr>
    </a:lvl7pPr>
    <a:lvl8pPr marL="3199773" algn="l" defTabSz="914221" rtl="0" eaLnBrk="1" latinLnBrk="0" hangingPunct="1">
      <a:defRPr sz="1800" kern="1200">
        <a:solidFill>
          <a:schemeClr val="tx1"/>
        </a:solidFill>
        <a:latin typeface="+mn-lt"/>
        <a:ea typeface="+mn-ea"/>
        <a:cs typeface="+mn-cs"/>
      </a:defRPr>
    </a:lvl8pPr>
    <a:lvl9pPr marL="3656883" algn="l" defTabSz="914221"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BA7464-2A7C-49A3-9A64-B6BFAE346E4A}">
          <p14:sldIdLst>
            <p14:sldId id="3912"/>
            <p14:sldId id="2076138710"/>
            <p14:sldId id="2076138712"/>
            <p14:sldId id="4263"/>
            <p14:sldId id="2076138690"/>
            <p14:sldId id="2076138692"/>
            <p14:sldId id="2076138693"/>
            <p14:sldId id="2076138706"/>
            <p14:sldId id="2076138716"/>
          </p14:sldIdLst>
        </p14:section>
        <p14:section name="Customer stories" id="{4D11871D-9978-454F-9292-AEB271DCF107}">
          <p14:sldIdLst>
            <p14:sldId id="2076138718"/>
            <p14:sldId id="2076138720"/>
            <p14:sldId id="2076138719"/>
            <p14:sldId id="2076138721"/>
          </p14:sldIdLst>
        </p14:section>
        <p14:section name="Next steps" id="{B142830C-6106-4EFC-8970-F38729348701}">
          <p14:sldIdLst>
            <p14:sldId id="4745"/>
            <p14:sldId id="28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B6ED6B-9A51-4615-6D8A-0871109B37C5}" name="Kathryn Courtney" initials="KC" userId="Kathryn Courtney" providerId="None"/>
  <p188:author id="{3BE86898-4565-79AB-D0F1-0B446D88DD6F}" name="Vera Pashkevich" initials="VP" userId="S::vera@audienz.com::6105d74a-0dab-4ef4-9c90-497d02e310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Ken Thompson - OSS DevOps" initials="KT-OD [3]" lastIdx="14" clrIdx="6">
    <p:extLst>
      <p:ext uri="{19B8F6BF-5375-455C-9EA6-DF929625EA0E}">
        <p15:presenceInfo xmlns:p15="http://schemas.microsoft.com/office/powerpoint/2012/main" userId="S::kethomps@microsoft.com::8587a1e4-7941-4625-8b13-ef07b426692f" providerId="AD"/>
      </p:ext>
    </p:extLst>
  </p:cmAuthor>
  <p:cmAuthor id="1" name="Wayne Meyer" initials="WM" lastIdx="4" clrIdx="0"/>
  <p:cmAuthor id="8" name="Shankar Sivadasan" initials="SS" lastIdx="2" clrIdx="7">
    <p:extLst>
      <p:ext uri="{19B8F6BF-5375-455C-9EA6-DF929625EA0E}">
        <p15:presenceInfo xmlns:p15="http://schemas.microsoft.com/office/powerpoint/2012/main" userId="S::shsivada@microsoft.com::8c8a6f48-188b-4d1c-bb2f-a4e889fe1ffe" providerId="AD"/>
      </p:ext>
    </p:extLst>
  </p:cmAuthor>
  <p:cmAuthor id="2" name="Nicolette Sharp (Prime 8)" initials="NS(8" lastIdx="4" clrIdx="1"/>
  <p:cmAuthor id="9" name="Kate Kuzel" initials="KK" lastIdx="1" clrIdx="8">
    <p:extLst>
      <p:ext uri="{19B8F6BF-5375-455C-9EA6-DF929625EA0E}">
        <p15:presenceInfo xmlns:p15="http://schemas.microsoft.com/office/powerpoint/2012/main" userId="S-1-5-21-2127521184-1604012920-1887927527-22427451" providerId="AD"/>
      </p:ext>
    </p:extLst>
  </p:cmAuthor>
  <p:cmAuthor id="3" name="Megan Sharma" initials="MS" lastIdx="1" clrIdx="2">
    <p:extLst>
      <p:ext uri="{19B8F6BF-5375-455C-9EA6-DF929625EA0E}">
        <p15:presenceInfo xmlns:p15="http://schemas.microsoft.com/office/powerpoint/2012/main" userId="24d6994c40ab81dc" providerId="Windows Live"/>
      </p:ext>
    </p:extLst>
  </p:cmAuthor>
  <p:cmAuthor id="10" name="Vera Pashkevich" initials="VP" lastIdx="6" clrIdx="9">
    <p:extLst>
      <p:ext uri="{19B8F6BF-5375-455C-9EA6-DF929625EA0E}">
        <p15:presenceInfo xmlns:p15="http://schemas.microsoft.com/office/powerpoint/2012/main" userId="S::vera@audienz.com::6105d74a-0dab-4ef4-9c90-497d02e310be" providerId="AD"/>
      </p:ext>
    </p:extLst>
  </p:cmAuthor>
  <p:cmAuthor id="4" name="Megan Sharma" initials="MS [2]" lastIdx="3" clrIdx="3">
    <p:extLst>
      <p:ext uri="{19B8F6BF-5375-455C-9EA6-DF929625EA0E}">
        <p15:presenceInfo xmlns:p15="http://schemas.microsoft.com/office/powerpoint/2012/main" userId="4acb8b62ea7d61f7" providerId="Windows Live"/>
      </p:ext>
    </p:extLst>
  </p:cmAuthor>
  <p:cmAuthor id="11" name="Kathryn Courtney" initials="KC" lastIdx="22" clrIdx="10">
    <p:extLst>
      <p:ext uri="{19B8F6BF-5375-455C-9EA6-DF929625EA0E}">
        <p15:presenceInfo xmlns:p15="http://schemas.microsoft.com/office/powerpoint/2012/main" userId="Kathryn Courtney" providerId="None"/>
      </p:ext>
    </p:extLst>
  </p:cmAuthor>
  <p:cmAuthor id="5" name="Ken Thompson - OSS DevOps" initials="KT-OD" lastIdx="5" clrIdx="4">
    <p:extLst>
      <p:ext uri="{19B8F6BF-5375-455C-9EA6-DF929625EA0E}">
        <p15:presenceInfo xmlns:p15="http://schemas.microsoft.com/office/powerpoint/2012/main" userId="S-1-12-1-2240258532-1176860993-133108619-795420340" providerId="AD"/>
      </p:ext>
    </p:extLst>
  </p:cmAuthor>
  <p:cmAuthor id="12" name="Author" initials="A" lastIdx="23" clrIdx="11"/>
  <p:cmAuthor id="6" name="Ken Thompson - OSS DevOps" initials="KT-OD [2]" lastIdx="2" clrIdx="5">
    <p:extLst>
      <p:ext uri="{19B8F6BF-5375-455C-9EA6-DF929625EA0E}">
        <p15:presenceInfo xmlns:p15="http://schemas.microsoft.com/office/powerpoint/2012/main" userId="S-1-5-21-170704677-1732001651-2788898177-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0078D4"/>
    <a:srgbClr val="FFB900"/>
    <a:srgbClr val="FFFFFF"/>
    <a:srgbClr val="4C6284"/>
    <a:srgbClr val="D60093"/>
    <a:srgbClr val="C8C8C8"/>
    <a:srgbClr val="A2A2A2"/>
    <a:srgbClr val="D2D2D2"/>
    <a:srgbClr val="4CA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EEABD7-0C13-96C8-1609-D28956CCBCE6}" v="2" dt="2020-07-07T17:08:48.8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0408" autoAdjust="0"/>
  </p:normalViewPr>
  <p:slideViewPr>
    <p:cSldViewPr snapToGrid="0">
      <p:cViewPr varScale="1">
        <p:scale>
          <a:sx n="115" d="100"/>
          <a:sy n="115" d="100"/>
        </p:scale>
        <p:origin x="1016" y="200"/>
      </p:cViewPr>
      <p:guideLst/>
    </p:cSldViewPr>
  </p:slideViewPr>
  <p:notesTextViewPr>
    <p:cViewPr>
      <p:scale>
        <a:sx n="1" d="1"/>
        <a:sy n="1" d="1"/>
      </p:scale>
      <p:origin x="0" y="0"/>
    </p:cViewPr>
  </p:notesTextViewPr>
  <p:sorterViewPr>
    <p:cViewPr>
      <p:scale>
        <a:sx n="100" d="100"/>
        <a:sy n="100" d="100"/>
      </p:scale>
      <p:origin x="0" y="-14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na Farah" userId="S::brianna@audienz.com::f1856917-c2d4-49a7-94e9-7f0e47fabbfc" providerId="AD" clId="Web-{09EEABD7-0C13-96C8-1609-D28956CCBCE6}"/>
    <pc:docChg chg="">
      <pc:chgData name="Brianna Farah" userId="S::brianna@audienz.com::f1856917-c2d4-49a7-94e9-7f0e47fabbfc" providerId="AD" clId="Web-{09EEABD7-0C13-96C8-1609-D28956CCBCE6}" dt="2020-07-07T17:08:48.838" v="1"/>
      <pc:docMkLst>
        <pc:docMk/>
      </pc:docMkLst>
      <pc:sldChg chg="delCm">
        <pc:chgData name="Brianna Farah" userId="S::brianna@audienz.com::f1856917-c2d4-49a7-94e9-7f0e47fabbfc" providerId="AD" clId="Web-{09EEABD7-0C13-96C8-1609-D28956CCBCE6}" dt="2020-07-07T17:08:48.838" v="1"/>
        <pc:sldMkLst>
          <pc:docMk/>
          <pc:sldMk cId="2198123961" sldId="4745"/>
        </pc:sldMkLst>
      </pc:sldChg>
      <pc:sldChg chg="delCm">
        <pc:chgData name="Brianna Farah" userId="S::brianna@audienz.com::f1856917-c2d4-49a7-94e9-7f0e47fabbfc" providerId="AD" clId="Web-{09EEABD7-0C13-96C8-1609-D28956CCBCE6}" dt="2020-07-07T17:08:02.945" v="0"/>
        <pc:sldMkLst>
          <pc:docMk/>
          <pc:sldMk cId="603555149" sldId="2076138720"/>
        </pc:sldMkLst>
      </pc:sldChg>
    </pc:docChg>
  </pc:docChgLst>
  <pc:docChgLst>
    <pc:chgData name="Quincy Kosena" userId="34552e9c-390f-40b5-8a42-f626db2682ad" providerId="ADAL" clId="{0DA7B51B-CD15-A549-A07B-064AA1597F97}"/>
    <pc:docChg chg="undo custSel modSld">
      <pc:chgData name="Quincy Kosena" userId="34552e9c-390f-40b5-8a42-f626db2682ad" providerId="ADAL" clId="{0DA7B51B-CD15-A549-A07B-064AA1597F97}" dt="2020-06-22T16:27:36.406" v="34" actId="1076"/>
      <pc:docMkLst>
        <pc:docMk/>
      </pc:docMkLst>
      <pc:sldChg chg="modSp">
        <pc:chgData name="Quincy Kosena" userId="34552e9c-390f-40b5-8a42-f626db2682ad" providerId="ADAL" clId="{0DA7B51B-CD15-A549-A07B-064AA1597F97}" dt="2020-06-22T16:24:42.153" v="5" actId="20577"/>
        <pc:sldMkLst>
          <pc:docMk/>
          <pc:sldMk cId="1133327194" sldId="3912"/>
        </pc:sldMkLst>
        <pc:spChg chg="mod">
          <ac:chgData name="Quincy Kosena" userId="34552e9c-390f-40b5-8a42-f626db2682ad" providerId="ADAL" clId="{0DA7B51B-CD15-A549-A07B-064AA1597F97}" dt="2020-06-22T16:24:42.153" v="5" actId="20577"/>
          <ac:spMkLst>
            <pc:docMk/>
            <pc:sldMk cId="1133327194" sldId="3912"/>
            <ac:spMk id="6" creationId="{250F25B8-2F92-4426-927A-5EF60ECF11AB}"/>
          </ac:spMkLst>
        </pc:spChg>
      </pc:sldChg>
      <pc:sldChg chg="modSp">
        <pc:chgData name="Quincy Kosena" userId="34552e9c-390f-40b5-8a42-f626db2682ad" providerId="ADAL" clId="{0DA7B51B-CD15-A549-A07B-064AA1597F97}" dt="2020-06-22T16:25:13.925" v="12" actId="20577"/>
        <pc:sldMkLst>
          <pc:docMk/>
          <pc:sldMk cId="3747669515" sldId="4263"/>
        </pc:sldMkLst>
        <pc:spChg chg="mod">
          <ac:chgData name="Quincy Kosena" userId="34552e9c-390f-40b5-8a42-f626db2682ad" providerId="ADAL" clId="{0DA7B51B-CD15-A549-A07B-064AA1597F97}" dt="2020-06-22T16:25:13.925" v="12" actId="20577"/>
          <ac:spMkLst>
            <pc:docMk/>
            <pc:sldMk cId="3747669515" sldId="4263"/>
            <ac:spMk id="19" creationId="{39E9B5E3-AFC6-4DAA-9687-4DBC2A6EE1AF}"/>
          </ac:spMkLst>
        </pc:spChg>
      </pc:sldChg>
      <pc:sldChg chg="modSp">
        <pc:chgData name="Quincy Kosena" userId="34552e9c-390f-40b5-8a42-f626db2682ad" providerId="ADAL" clId="{0DA7B51B-CD15-A549-A07B-064AA1597F97}" dt="2020-06-22T16:25:37.640" v="18" actId="948"/>
        <pc:sldMkLst>
          <pc:docMk/>
          <pc:sldMk cId="2669677532" sldId="2076138690"/>
        </pc:sldMkLst>
        <pc:spChg chg="mod">
          <ac:chgData name="Quincy Kosena" userId="34552e9c-390f-40b5-8a42-f626db2682ad" providerId="ADAL" clId="{0DA7B51B-CD15-A549-A07B-064AA1597F97}" dt="2020-06-22T16:25:37.640" v="18" actId="948"/>
          <ac:spMkLst>
            <pc:docMk/>
            <pc:sldMk cId="2669677532" sldId="2076138690"/>
            <ac:spMk id="22" creationId="{F882CD89-117B-4546-9900-45661277CA21}"/>
          </ac:spMkLst>
        </pc:spChg>
      </pc:sldChg>
      <pc:sldChg chg="modSp">
        <pc:chgData name="Quincy Kosena" userId="34552e9c-390f-40b5-8a42-f626db2682ad" providerId="ADAL" clId="{0DA7B51B-CD15-A549-A07B-064AA1597F97}" dt="2020-06-22T16:26:55.934" v="32" actId="20577"/>
        <pc:sldMkLst>
          <pc:docMk/>
          <pc:sldMk cId="1049884251" sldId="2076138706"/>
        </pc:sldMkLst>
        <pc:spChg chg="mod">
          <ac:chgData name="Quincy Kosena" userId="34552e9c-390f-40b5-8a42-f626db2682ad" providerId="ADAL" clId="{0DA7B51B-CD15-A549-A07B-064AA1597F97}" dt="2020-06-22T16:26:18.942" v="23" actId="20577"/>
          <ac:spMkLst>
            <pc:docMk/>
            <pc:sldMk cId="1049884251" sldId="2076138706"/>
            <ac:spMk id="138" creationId="{1D002C7C-DFA7-4CD1-8215-65067258C535}"/>
          </ac:spMkLst>
        </pc:spChg>
        <pc:spChg chg="mod">
          <ac:chgData name="Quincy Kosena" userId="34552e9c-390f-40b5-8a42-f626db2682ad" providerId="ADAL" clId="{0DA7B51B-CD15-A549-A07B-064AA1597F97}" dt="2020-06-22T16:26:28.885" v="24" actId="122"/>
          <ac:spMkLst>
            <pc:docMk/>
            <pc:sldMk cId="1049884251" sldId="2076138706"/>
            <ac:spMk id="141" creationId="{5FD3B77D-381F-4BF2-A260-B8908B65BDB4}"/>
          </ac:spMkLst>
        </pc:spChg>
        <pc:spChg chg="mod">
          <ac:chgData name="Quincy Kosena" userId="34552e9c-390f-40b5-8a42-f626db2682ad" providerId="ADAL" clId="{0DA7B51B-CD15-A549-A07B-064AA1597F97}" dt="2020-06-22T16:26:55.934" v="32" actId="20577"/>
          <ac:spMkLst>
            <pc:docMk/>
            <pc:sldMk cId="1049884251" sldId="2076138706"/>
            <ac:spMk id="143" creationId="{753F40CE-9B70-42B1-AEDB-AF8BA58DFBFE}"/>
          </ac:spMkLst>
        </pc:spChg>
        <pc:spChg chg="mod">
          <ac:chgData name="Quincy Kosena" userId="34552e9c-390f-40b5-8a42-f626db2682ad" providerId="ADAL" clId="{0DA7B51B-CD15-A549-A07B-064AA1597F97}" dt="2020-06-22T16:26:48.156" v="27" actId="1076"/>
          <ac:spMkLst>
            <pc:docMk/>
            <pc:sldMk cId="1049884251" sldId="2076138706"/>
            <ac:spMk id="145" creationId="{0DA871E7-A581-4917-BBFE-D67661FE7016}"/>
          </ac:spMkLst>
        </pc:spChg>
      </pc:sldChg>
      <pc:sldChg chg="modSp">
        <pc:chgData name="Quincy Kosena" userId="34552e9c-390f-40b5-8a42-f626db2682ad" providerId="ADAL" clId="{0DA7B51B-CD15-A549-A07B-064AA1597F97}" dt="2020-06-22T16:27:30.033" v="33" actId="1076"/>
        <pc:sldMkLst>
          <pc:docMk/>
          <pc:sldMk cId="2613020361" sldId="2076138718"/>
        </pc:sldMkLst>
        <pc:picChg chg="mod">
          <ac:chgData name="Quincy Kosena" userId="34552e9c-390f-40b5-8a42-f626db2682ad" providerId="ADAL" clId="{0DA7B51B-CD15-A549-A07B-064AA1597F97}" dt="2020-06-22T16:27:30.033" v="33" actId="1076"/>
          <ac:picMkLst>
            <pc:docMk/>
            <pc:sldMk cId="2613020361" sldId="2076138718"/>
            <ac:picMk id="14" creationId="{F2D138F3-6826-4BF0-A5C9-9B18116FF18D}"/>
          </ac:picMkLst>
        </pc:picChg>
      </pc:sldChg>
      <pc:sldChg chg="modSp">
        <pc:chgData name="Quincy Kosena" userId="34552e9c-390f-40b5-8a42-f626db2682ad" providerId="ADAL" clId="{0DA7B51B-CD15-A549-A07B-064AA1597F97}" dt="2020-06-22T16:27:36.406" v="34" actId="1076"/>
        <pc:sldMkLst>
          <pc:docMk/>
          <pc:sldMk cId="3325519223" sldId="2076138719"/>
        </pc:sldMkLst>
        <pc:picChg chg="mod">
          <ac:chgData name="Quincy Kosena" userId="34552e9c-390f-40b5-8a42-f626db2682ad" providerId="ADAL" clId="{0DA7B51B-CD15-A549-A07B-064AA1597F97}" dt="2020-06-22T16:27:36.406" v="34" actId="1076"/>
          <ac:picMkLst>
            <pc:docMk/>
            <pc:sldMk cId="3325519223" sldId="2076138719"/>
            <ac:picMk id="41" creationId="{0ACCC51F-29E7-4C00-8D01-B6D5ED3EE4E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B4DFFC-B4E7-AD45-ACE5-CDFAB404B058}"/>
              </a:ext>
            </a:extLst>
          </p:cNvPr>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21C4A65-5704-E546-A247-3E2210C03FB5}"/>
              </a:ext>
            </a:extLst>
          </p:cNvPr>
          <p:cNvSpPr>
            <a:spLocks noGrp="1"/>
          </p:cNvSpPr>
          <p:nvPr>
            <p:ph type="dt" sz="quarter" idx="1"/>
          </p:nvPr>
        </p:nvSpPr>
        <p:spPr>
          <a:xfrm>
            <a:off x="3927475" y="0"/>
            <a:ext cx="3005138" cy="461963"/>
          </a:xfrm>
          <a:prstGeom prst="rect">
            <a:avLst/>
          </a:prstGeom>
        </p:spPr>
        <p:txBody>
          <a:bodyPr vert="horz" lIns="91440" tIns="45720" rIns="91440" bIns="45720" rtlCol="0"/>
          <a:lstStyle>
            <a:lvl1pPr algn="r">
              <a:defRPr sz="1200"/>
            </a:lvl1pPr>
          </a:lstStyle>
          <a:p>
            <a:fld id="{2B750920-92A4-224B-9AE0-2C8C93DBE13A}" type="datetimeFigureOut">
              <a:rPr lang="en-US" smtClean="0"/>
              <a:t>7/7/2020</a:t>
            </a:fld>
            <a:endParaRPr lang="en-US"/>
          </a:p>
        </p:txBody>
      </p:sp>
      <p:sp>
        <p:nvSpPr>
          <p:cNvPr id="4" name="Footer Placeholder 3">
            <a:extLst>
              <a:ext uri="{FF2B5EF4-FFF2-40B4-BE49-F238E27FC236}">
                <a16:creationId xmlns:a16="http://schemas.microsoft.com/office/drawing/2014/main" id="{BA6685E3-1FEC-754E-BA37-188D6CA3EA4B}"/>
              </a:ext>
            </a:extLst>
          </p:cNvPr>
          <p:cNvSpPr>
            <a:spLocks noGrp="1"/>
          </p:cNvSpPr>
          <p:nvPr>
            <p:ph type="ftr" sz="quarter" idx="2"/>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86ADD2A-87F8-4D4B-B9A4-FF4862683136}"/>
              </a:ext>
            </a:extLst>
          </p:cNvPr>
          <p:cNvSpPr>
            <a:spLocks noGrp="1"/>
          </p:cNvSpPr>
          <p:nvPr>
            <p:ph type="sldNum" sz="quarter" idx="3"/>
          </p:nvPr>
        </p:nvSpPr>
        <p:spPr>
          <a:xfrm>
            <a:off x="3927475" y="8758238"/>
            <a:ext cx="3005138" cy="461962"/>
          </a:xfrm>
          <a:prstGeom prst="rect">
            <a:avLst/>
          </a:prstGeom>
        </p:spPr>
        <p:txBody>
          <a:bodyPr vert="horz" lIns="91440" tIns="45720" rIns="91440" bIns="45720" rtlCol="0" anchor="b"/>
          <a:lstStyle>
            <a:lvl1pPr algn="r">
              <a:defRPr sz="1200"/>
            </a:lvl1pPr>
          </a:lstStyle>
          <a:p>
            <a:fld id="{D6DF1726-3F9B-AA43-AF69-3C84FCFF3412}" type="slidenum">
              <a:rPr lang="en-US" smtClean="0"/>
              <a:t>‹#›</a:t>
            </a:fld>
            <a:endParaRPr lang="en-US"/>
          </a:p>
        </p:txBody>
      </p:sp>
    </p:spTree>
    <p:extLst>
      <p:ext uri="{BB962C8B-B14F-4D97-AF65-F5344CB8AC3E}">
        <p14:creationId xmlns:p14="http://schemas.microsoft.com/office/powerpoint/2010/main" val="3817226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2611"/>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2611"/>
          </a:xfrm>
          <a:prstGeom prst="rect">
            <a:avLst/>
          </a:prstGeom>
        </p:spPr>
        <p:txBody>
          <a:bodyPr vert="horz" lIns="92309" tIns="46154" rIns="92309" bIns="46154" rtlCol="0"/>
          <a:lstStyle>
            <a:lvl1pPr algn="r">
              <a:defRPr sz="1200"/>
            </a:lvl1pPr>
          </a:lstStyle>
          <a:p>
            <a:fld id="{68BF023B-10D3-4BAF-A407-4B4ABDDCF7DA}" type="datetimeFigureOut">
              <a:rPr lang="en-US" smtClean="0"/>
              <a:t>7/7/2020</a:t>
            </a:fld>
            <a:endParaRPr lang="en-US"/>
          </a:p>
        </p:txBody>
      </p:sp>
      <p:sp>
        <p:nvSpPr>
          <p:cNvPr id="4" name="Slide Image Placeholder 3"/>
          <p:cNvSpPr>
            <a:spLocks noGrp="1" noRot="1" noChangeAspect="1"/>
          </p:cNvSpPr>
          <p:nvPr>
            <p:ph type="sldImg" idx="2"/>
          </p:nvPr>
        </p:nvSpPr>
        <p:spPr>
          <a:xfrm>
            <a:off x="701675" y="1152525"/>
            <a:ext cx="5530850" cy="3111500"/>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437221"/>
            <a:ext cx="5547360" cy="3630454"/>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26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2610"/>
          </a:xfrm>
          <a:prstGeom prst="rect">
            <a:avLst/>
          </a:prstGeom>
        </p:spPr>
        <p:txBody>
          <a:bodyPr vert="horz" lIns="92309" tIns="46154" rIns="92309" bIns="46154" rtlCol="0" anchor="b"/>
          <a:lstStyle>
            <a:lvl1pPr algn="r">
              <a:defRPr sz="1200"/>
            </a:lvl1pPr>
          </a:lstStyle>
          <a:p>
            <a:fld id="{3D7B9D4F-5F19-438C-92E8-037C6AE8F87D}" type="slidenum">
              <a:rPr lang="en-US" smtClean="0"/>
              <a:t>‹#›</a:t>
            </a:fld>
            <a:endParaRPr lang="en-US"/>
          </a:p>
        </p:txBody>
      </p:sp>
    </p:spTree>
    <p:extLst>
      <p:ext uri="{BB962C8B-B14F-4D97-AF65-F5344CB8AC3E}">
        <p14:creationId xmlns:p14="http://schemas.microsoft.com/office/powerpoint/2010/main" val="506843168"/>
      </p:ext>
    </p:extLst>
  </p:cSld>
  <p:clrMap bg1="lt1" tx1="dk1" bg2="lt2" tx2="dk2" accent1="accent1" accent2="accent2" accent3="accent3" accent4="accent4" accent5="accent5" accent6="accent6" hlink="hlink" folHlink="folHlink"/>
  <p:notesStyle>
    <a:lvl1pPr marL="0" algn="l" defTabSz="932688" rtl="0" eaLnBrk="1" latinLnBrk="0" hangingPunct="1">
      <a:defRPr sz="1224" kern="1200">
        <a:solidFill>
          <a:schemeClr val="tx1"/>
        </a:solidFill>
        <a:latin typeface="+mn-lt"/>
        <a:ea typeface="+mn-ea"/>
        <a:cs typeface="+mn-cs"/>
      </a:defRPr>
    </a:lvl1pPr>
    <a:lvl2pPr marL="466344" algn="l" defTabSz="932688" rtl="0" eaLnBrk="1" latinLnBrk="0" hangingPunct="1">
      <a:defRPr sz="1224" kern="1200">
        <a:solidFill>
          <a:schemeClr val="tx1"/>
        </a:solidFill>
        <a:latin typeface="+mn-lt"/>
        <a:ea typeface="+mn-ea"/>
        <a:cs typeface="+mn-cs"/>
      </a:defRPr>
    </a:lvl2pPr>
    <a:lvl3pPr marL="932688" algn="l" defTabSz="932688" rtl="0" eaLnBrk="1" latinLnBrk="0" hangingPunct="1">
      <a:defRPr sz="1224" kern="1200">
        <a:solidFill>
          <a:schemeClr val="tx1"/>
        </a:solidFill>
        <a:latin typeface="+mn-lt"/>
        <a:ea typeface="+mn-ea"/>
        <a:cs typeface="+mn-cs"/>
      </a:defRPr>
    </a:lvl3pPr>
    <a:lvl4pPr marL="1399032" algn="l" defTabSz="932688" rtl="0" eaLnBrk="1" latinLnBrk="0" hangingPunct="1">
      <a:defRPr sz="1224" kern="1200">
        <a:solidFill>
          <a:schemeClr val="tx1"/>
        </a:solidFill>
        <a:latin typeface="+mn-lt"/>
        <a:ea typeface="+mn-ea"/>
        <a:cs typeface="+mn-cs"/>
      </a:defRPr>
    </a:lvl4pPr>
    <a:lvl5pPr marL="1865376" algn="l" defTabSz="932688" rtl="0" eaLnBrk="1" latinLnBrk="0" hangingPunct="1">
      <a:defRPr sz="1224" kern="1200">
        <a:solidFill>
          <a:schemeClr val="tx1"/>
        </a:solidFill>
        <a:latin typeface="+mn-lt"/>
        <a:ea typeface="+mn-ea"/>
        <a:cs typeface="+mn-cs"/>
      </a:defRPr>
    </a:lvl5pPr>
    <a:lvl6pPr marL="2331720" algn="l" defTabSz="932688" rtl="0" eaLnBrk="1" latinLnBrk="0" hangingPunct="1">
      <a:defRPr sz="1224" kern="1200">
        <a:solidFill>
          <a:schemeClr val="tx1"/>
        </a:solidFill>
        <a:latin typeface="+mn-lt"/>
        <a:ea typeface="+mn-ea"/>
        <a:cs typeface="+mn-cs"/>
      </a:defRPr>
    </a:lvl6pPr>
    <a:lvl7pPr marL="2798064" algn="l" defTabSz="932688" rtl="0" eaLnBrk="1" latinLnBrk="0" hangingPunct="1">
      <a:defRPr sz="1224" kern="1200">
        <a:solidFill>
          <a:schemeClr val="tx1"/>
        </a:solidFill>
        <a:latin typeface="+mn-lt"/>
        <a:ea typeface="+mn-ea"/>
        <a:cs typeface="+mn-cs"/>
      </a:defRPr>
    </a:lvl7pPr>
    <a:lvl8pPr marL="3264408" algn="l" defTabSz="932688" rtl="0" eaLnBrk="1" latinLnBrk="0" hangingPunct="1">
      <a:defRPr sz="1224" kern="1200">
        <a:solidFill>
          <a:schemeClr val="tx1"/>
        </a:solidFill>
        <a:latin typeface="+mn-lt"/>
        <a:ea typeface="+mn-ea"/>
        <a:cs typeface="+mn-cs"/>
      </a:defRPr>
    </a:lvl8pPr>
    <a:lvl9pPr marL="3730752" algn="l" defTabSz="932688" rtl="0" eaLnBrk="1" latinLnBrk="0" hangingPunct="1">
      <a:defRPr sz="122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am06.safelinks.protection.outlook.com/?url=https://youtu.be/5Xe432hVW5A&amp;data=02|01|v-yeelee@microsoft.com|b1e5014a82b340e44d9908d6acb09d2e|72f988bf86f141af91ab2d7cd011db47|1|0|636886271882365514&amp;sdata=dliXD/d/XK%2BSCvmmtfqT1uSmkz9X3%2BRN22Ysf1gtk8w%3D&amp;reserved=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latin typeface="Calibri"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12E35DC-3216-46B9-966C-1BBD548BA28B}"/>
              </a:ext>
            </a:extLst>
          </p:cNvPr>
          <p:cNvSpPr txBox="1"/>
          <p:nvPr/>
        </p:nvSpPr>
        <p:spPr>
          <a:xfrm>
            <a:off x="4572000" y="773399"/>
            <a:ext cx="4114800" cy="276999"/>
          </a:xfrm>
          <a:prstGeom prst="rect">
            <a:avLst/>
          </a:prstGeom>
          <a:noFill/>
        </p:spPr>
        <p:txBody>
          <a:bodyPr wrap="square" lIns="0" tIns="0" rIns="0" bIns="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100" normalizeH="0" baseline="0" noProof="0">
                <a:ln>
                  <a:noFill/>
                </a:ln>
                <a:solidFill>
                  <a:prstClr val="white"/>
                </a:solidFill>
                <a:effectLst/>
                <a:uLnTx/>
                <a:uFillTx/>
                <a:latin typeface="Calibri" panose="020F0502020204030204"/>
                <a:ea typeface="+mn-ea"/>
                <a:cs typeface="+mn-cs"/>
              </a:rPr>
              <a:t>“Insert text here”</a:t>
            </a:r>
          </a:p>
        </p:txBody>
      </p:sp>
      <p:sp>
        <p:nvSpPr>
          <p:cNvPr id="7" name="TextBox 6">
            <a:extLst>
              <a:ext uri="{FF2B5EF4-FFF2-40B4-BE49-F238E27FC236}">
                <a16:creationId xmlns:a16="http://schemas.microsoft.com/office/drawing/2014/main" id="{7DF8A0DD-2DFC-4914-95D2-369D2C80C77B}"/>
              </a:ext>
            </a:extLst>
          </p:cNvPr>
          <p:cNvSpPr txBox="1"/>
          <p:nvPr/>
        </p:nvSpPr>
        <p:spPr>
          <a:xfrm>
            <a:off x="6141719" y="2462904"/>
            <a:ext cx="2854691" cy="4051005"/>
          </a:xfrm>
          <a:prstGeom prst="rect">
            <a:avLst/>
          </a:prstGeom>
          <a:solidFill>
            <a:schemeClr val="bg1">
              <a:lumMod val="95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000000"/>
                </a:solidFill>
                <a:effectLst/>
                <a:uLnTx/>
                <a:uFillTx/>
                <a:latin typeface="Calibri Light" panose="020F0302020204030204"/>
                <a:ea typeface="+mn-ea"/>
                <a:cs typeface="+mn-cs"/>
              </a:rPr>
              <a:t>Key points to land</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Text</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Text</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Text</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06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Let’s look at a few customers who are using Customer Insights to drive personalized customer experiences: </a:t>
            </a:r>
          </a:p>
          <a:p>
            <a:pPr marL="0" marR="0" lvl="0" indent="0" algn="l" defTabSz="932742" rtl="0" eaLnBrk="1" fontAlgn="auto" latinLnBrk="0" hangingPunct="1">
              <a:lnSpc>
                <a:spcPct val="90000"/>
              </a:lnSpc>
              <a:spcBef>
                <a:spcPts val="0"/>
              </a:spcBef>
              <a:spcAft>
                <a:spcPts val="34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Tivoli has been charming guests since it first opened its gates in Copenhagen, Denmark in 1843. It's the world’s second-oldest and the most beloved theme park in Europe. Each year, five million visitors enjoy a delightful mix of rides, attractions, performances, and culture. </a:t>
            </a: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 </a:t>
            </a: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Tivoli is more than just a theme park. It’s a cultural wonderland and historical gem. For the brave, Tivoli offers one of the world’s highest chain carousels and exhilarating rollercoasters. And there are concerts and performances to captivate adults and kids alike. </a:t>
            </a: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 </a:t>
            </a: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Tivoli’s moto "Always like never before” captures its long tradition of imagination and innovation. Tivoli continuously strives to reinvent and bring unique experiences to life. This applies to not only attractions, rides, and restaurants, but also one-on-one interactions with guests. In an era where guests have more choices than ever for leisure and entertainment, Tivoli is staying one step ahead and transforming the guest experience. Tivoli selected Microsoft Dynamics 365 Customer Insights to enable this transformation. With the solution, Tivoli will have a deeper understanding of guests and gain insights to enhance the end-to-end guest experience, from personalized interactions at the park, restaurants, or hotels, to tailored digital interactions. </a:t>
            </a:r>
          </a:p>
          <a:p>
            <a:pPr marL="0" marR="0" lvl="0" indent="0" algn="l" defTabSz="932742" rtl="0" eaLnBrk="1" fontAlgn="auto" latinLnBrk="0" hangingPunct="1">
              <a:lnSpc>
                <a:spcPct val="90000"/>
              </a:lnSpc>
              <a:spcBef>
                <a:spcPts val="0"/>
              </a:spcBef>
              <a:spcAft>
                <a:spcPts val="34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With Dynamics 365 Customer Insights, </a:t>
            </a: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Tivoli Gardens expects to: </a:t>
            </a:r>
          </a:p>
          <a:p>
            <a:pPr marL="492551" marR="0" lvl="3" indent="-149789" algn="l" defTabSz="932742" rtl="0" eaLnBrk="1" fontAlgn="auto" latinLnBrk="0" hangingPunct="1">
              <a:lnSpc>
                <a:spcPct val="90000"/>
              </a:lnSpc>
              <a:spcBef>
                <a:spcPts val="0"/>
              </a:spcBef>
              <a:spcAft>
                <a:spcPts val="340"/>
              </a:spcAft>
              <a:buClrTx/>
              <a:buSzTx/>
              <a:buFont typeface="Arial"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Reduce churn with AI-driven insights</a:t>
            </a:r>
          </a:p>
          <a:p>
            <a:pPr marL="492551" marR="0" lvl="3" indent="-149789" algn="l" defTabSz="932742" rtl="0" eaLnBrk="1" fontAlgn="auto" latinLnBrk="0" hangingPunct="1">
              <a:lnSpc>
                <a:spcPct val="90000"/>
              </a:lnSpc>
              <a:spcBef>
                <a:spcPts val="0"/>
              </a:spcBef>
              <a:spcAft>
                <a:spcPts val="340"/>
              </a:spcAft>
              <a:buClrTx/>
              <a:buSzTx/>
              <a:buFont typeface="Arial"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Increase visit frequency with personalized communications </a:t>
            </a:r>
          </a:p>
          <a:p>
            <a:pPr marL="492551" marR="0" lvl="3" indent="-149789" algn="l" defTabSz="932742" rtl="0" eaLnBrk="1" fontAlgn="auto" latinLnBrk="0" hangingPunct="1">
              <a:lnSpc>
                <a:spcPct val="90000"/>
              </a:lnSpc>
              <a:spcBef>
                <a:spcPts val="0"/>
              </a:spcBef>
              <a:spcAft>
                <a:spcPts val="340"/>
              </a:spcAft>
              <a:buClrTx/>
              <a:buSzTx/>
              <a:buFont typeface="Arial" pitchFamily="34" charset="0"/>
              <a:buChar char="•"/>
              <a:tabLst/>
              <a:defRPr/>
            </a:pPr>
            <a:r>
              <a:rPr kumimoji="0" lang="en-US" sz="900" b="0" i="0" u="none" strike="noStrike" kern="1200" cap="none" spc="0" normalizeH="0" baseline="0" noProof="0" dirty="0">
                <a:ln>
                  <a:noFill/>
                </a:ln>
                <a:solidFill>
                  <a:prstClr val="black"/>
                </a:solidFill>
                <a:effectLst/>
                <a:uLnTx/>
                <a:uFillTx/>
                <a:latin typeface="Segoe UI Light" pitchFamily="34" charset="0"/>
                <a:ea typeface="+mn-ea"/>
                <a:cs typeface="+mn-cs"/>
              </a:rPr>
              <a:t>Tailor customer service interactions with personalized activity recommendations</a:t>
            </a:r>
          </a:p>
          <a:p>
            <a:pPr marL="0" marR="0" lvl="0" indent="0" algn="l" defTabSz="932742" rtl="0" eaLnBrk="1" fontAlgn="auto" latinLnBrk="0" hangingPunct="1">
              <a:lnSpc>
                <a:spcPct val="90000"/>
              </a:lnSpc>
              <a:spcBef>
                <a:spcPts val="0"/>
              </a:spcBef>
              <a:spcAft>
                <a:spcPts val="34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Tivoli has also launched a new loyalty program called “Tivoli Lux” that offers annual card holders a unique set of benefits, diligently curated and personalized for them with the aim of tripling their annual card holders volume in the next year. And these recommendations and offers are all powered by Customer Insights for guests that are more likely to churn.</a:t>
            </a:r>
          </a:p>
          <a:p>
            <a:pPr marL="0" marR="0" lvl="0" indent="0" algn="l" defTabSz="932742" rtl="0" eaLnBrk="1" fontAlgn="auto" latinLnBrk="0" hangingPunct="1">
              <a:lnSpc>
                <a:spcPct val="90000"/>
              </a:lnSpc>
              <a:spcBef>
                <a:spcPts val="0"/>
              </a:spcBef>
              <a:spcAft>
                <a:spcPts val="34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u="sng" kern="1200" dirty="0">
                <a:solidFill>
                  <a:schemeClr val="tx1"/>
                </a:solidFill>
                <a:effectLst/>
                <a:latin typeface="+mn-lt"/>
                <a:ea typeface="+mn-ea"/>
                <a:cs typeface="+mn-cs"/>
                <a:hlinkClick r:id="rId3"/>
              </a:rPr>
              <a:t>https://youtu.be/5Xe432hVW5A</a:t>
            </a:r>
            <a:endParaRPr lang="en-US" sz="1200" kern="1200" dirty="0">
              <a:solidFill>
                <a:schemeClr val="tx1"/>
              </a:solidFill>
              <a:effectLst/>
              <a:latin typeface="+mn-l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a:p>
            <a:endParaRPr lang="en-US" sz="900" kern="1200" dirty="0">
              <a:solidFill>
                <a:schemeClr val="tx1"/>
              </a:solidFill>
              <a:effectLst/>
              <a:latin typeface="Segoe UI Light" panose="020B0502040204020203" pitchFamily="34" charset="0"/>
              <a:ea typeface="+mn-ea"/>
              <a:cs typeface="Segoe UI Light"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85333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effectLst/>
                <a:latin typeface="Segoe Light"/>
                <a:ea typeface="+mn-ea"/>
                <a:cs typeface="+mn-cs"/>
              </a:rPr>
              <a:t>We are seeing </a:t>
            </a:r>
            <a:r>
              <a:rPr lang="en-US" sz="900" b="1" kern="1200" dirty="0">
                <a:solidFill>
                  <a:schemeClr val="tx1"/>
                </a:solidFill>
                <a:effectLst/>
                <a:latin typeface="Segoe Light"/>
                <a:ea typeface="+mn-ea"/>
                <a:cs typeface="+mn-cs"/>
              </a:rPr>
              <a:t>organizations succeed with Customer Insights across many industries. </a:t>
            </a:r>
            <a:r>
              <a:rPr lang="en-US" sz="900" kern="1200" dirty="0">
                <a:solidFill>
                  <a:schemeClr val="tx1"/>
                </a:solidFill>
                <a:effectLst/>
                <a:latin typeface="Segoe Light"/>
                <a:ea typeface="+mn-ea"/>
                <a:cs typeface="+mn-cs"/>
              </a:rPr>
              <a:t>One such customer is UNICEF.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dirty="0">
              <a:solidFill>
                <a:schemeClr val="tx1"/>
              </a:solidFill>
              <a:effectLst/>
              <a:latin typeface="Segoe Ligh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effectLst/>
                <a:latin typeface="Segoe Light"/>
                <a:ea typeface="+mn-ea"/>
                <a:cs typeface="+mn-cs"/>
              </a:rPr>
              <a:t>They have transformed the way they are engaging donors with personalized experiences to raise more funds that’s helping them deliver more impactful work</a:t>
            </a:r>
            <a:r>
              <a:rPr lang="en-US" sz="900" b="1" kern="1200" dirty="0">
                <a:solidFill>
                  <a:schemeClr val="tx1"/>
                </a:solidFill>
                <a:effectLst/>
                <a:latin typeface="Segoe Light"/>
                <a:ea typeface="+mn-ea"/>
                <a:cs typeface="+mn-cs"/>
              </a:rPr>
              <a:t> Let’s take a look. </a:t>
            </a:r>
            <a:endParaRPr lang="en-US" sz="900" kern="1200" dirty="0">
              <a:solidFill>
                <a:schemeClr val="tx1"/>
              </a:solidFill>
              <a:effectLst/>
              <a:latin typeface="Segoe Ligh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Light"/>
                <a:ea typeface="+mn-ea"/>
                <a:cs typeface="+mn-cs"/>
              </a:rPr>
              <a:t> </a:t>
            </a: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Light"/>
                <a:ea typeface="+mn-ea"/>
                <a:cs typeface="Segoe UI Light" panose="020B0502040204020203" pitchFamily="34" charset="0"/>
              </a:rPr>
              <a:t>With Dynamics 365 Customer Insights, </a:t>
            </a:r>
            <a:r>
              <a:rPr kumimoji="0" lang="en-US" sz="900" b="0" i="0" u="none" strike="noStrike" kern="1200" cap="none" spc="0" normalizeH="0" baseline="0" noProof="0" dirty="0">
                <a:ln>
                  <a:noFill/>
                </a:ln>
                <a:solidFill>
                  <a:prstClr val="black"/>
                </a:solidFill>
                <a:effectLst/>
                <a:uLnTx/>
                <a:uFillTx/>
                <a:latin typeface="Segoe Light"/>
                <a:ea typeface="+mn-ea"/>
                <a:cs typeface="+mn-cs"/>
              </a:rPr>
              <a:t>UNICEF expects 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latin typeface="Segoe Light"/>
              </a:rPr>
              <a:t>Increase donor engagement and involvement with personalized communications </a:t>
            </a:r>
          </a:p>
          <a:p>
            <a:pPr marL="171450" lvl="0" indent="-171450">
              <a:buFont typeface="Arial" panose="020B0604020202020204" pitchFamily="34" charset="0"/>
              <a:buChar char="•"/>
            </a:pPr>
            <a:r>
              <a:rPr lang="en-US" sz="900" b="1" dirty="0">
                <a:latin typeface="Segoe Light"/>
              </a:rPr>
              <a:t>Ultimately raise more funds with precise segmentation and AI-driven insights to help deliver more impactful work</a:t>
            </a:r>
          </a:p>
          <a:p>
            <a:pPr marL="171450" lvl="0" indent="-171450">
              <a:buFont typeface="Arial" panose="020B0604020202020204" pitchFamily="34" charset="0"/>
              <a:buChar char="•"/>
            </a:pPr>
            <a:endParaRPr lang="en-US" sz="900" b="1" dirty="0">
              <a:latin typeface="Segoe Light"/>
            </a:endParaRPr>
          </a:p>
          <a:p>
            <a:pPr marL="0" lvl="0" indent="0">
              <a:buFont typeface="Arial" panose="020B0604020202020204" pitchFamily="34" charset="0"/>
              <a:buNone/>
            </a:pPr>
            <a:r>
              <a:rPr lang="en-US" sz="900" b="1" dirty="0">
                <a:latin typeface="Segoe Light"/>
              </a:rPr>
              <a:t>https://www.youtube.com/watch?v=UiC5ASyqMYw</a:t>
            </a:r>
          </a:p>
          <a:p>
            <a:endParaRPr lang="en-US" sz="900" kern="1200" dirty="0">
              <a:solidFill>
                <a:schemeClr val="tx1"/>
              </a:solidFill>
              <a:effectLst/>
              <a:latin typeface="Segoe UI Light" panose="020B0502040204020203" pitchFamily="34" charset="0"/>
              <a:ea typeface="+mn-ea"/>
              <a:cs typeface="Segoe UI Light"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08041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effectLst/>
                <a:latin typeface="Segoe Light"/>
                <a:ea typeface="+mn-ea"/>
                <a:cs typeface="+mn-cs"/>
              </a:rPr>
              <a:t>We are seeing </a:t>
            </a:r>
            <a:r>
              <a:rPr lang="en-US" sz="900" b="1" kern="1200" dirty="0">
                <a:solidFill>
                  <a:schemeClr val="tx1"/>
                </a:solidFill>
                <a:effectLst/>
                <a:latin typeface="Segoe Light"/>
                <a:ea typeface="+mn-ea"/>
                <a:cs typeface="+mn-cs"/>
              </a:rPr>
              <a:t>organizations succeed with Customer Insights across many industries. </a:t>
            </a:r>
            <a:r>
              <a:rPr lang="en-US" sz="900" kern="1200" dirty="0">
                <a:solidFill>
                  <a:schemeClr val="tx1"/>
                </a:solidFill>
                <a:effectLst/>
                <a:latin typeface="Segoe Light"/>
                <a:ea typeface="+mn-ea"/>
                <a:cs typeface="+mn-cs"/>
              </a:rPr>
              <a:t>One such customer is UNICEF.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dirty="0">
              <a:solidFill>
                <a:schemeClr val="tx1"/>
              </a:solidFill>
              <a:effectLst/>
              <a:latin typeface="Segoe Ligh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effectLst/>
                <a:latin typeface="Segoe Light"/>
                <a:ea typeface="+mn-ea"/>
                <a:cs typeface="+mn-cs"/>
              </a:rPr>
              <a:t>They have transformed the way they are engaging donors with personalized experiences to raise more funds that’s helping them deliver more impactful work</a:t>
            </a:r>
            <a:r>
              <a:rPr lang="en-US" sz="900" b="1" kern="1200" dirty="0">
                <a:solidFill>
                  <a:schemeClr val="tx1"/>
                </a:solidFill>
                <a:effectLst/>
                <a:latin typeface="Segoe Light"/>
                <a:ea typeface="+mn-ea"/>
                <a:cs typeface="+mn-cs"/>
              </a:rPr>
              <a:t> Let’s take a look. </a:t>
            </a:r>
            <a:endParaRPr lang="en-US" sz="900" kern="1200" dirty="0">
              <a:solidFill>
                <a:schemeClr val="tx1"/>
              </a:solidFill>
              <a:effectLst/>
              <a:latin typeface="Segoe Ligh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Light"/>
                <a:ea typeface="+mn-ea"/>
                <a:cs typeface="+mn-cs"/>
              </a:rPr>
              <a:t> </a:t>
            </a: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Light"/>
                <a:ea typeface="+mn-ea"/>
                <a:cs typeface="Segoe UI Light" panose="020B0502040204020203" pitchFamily="34" charset="0"/>
              </a:rPr>
              <a:t>With Dynamics 365 Customer Insights, </a:t>
            </a:r>
            <a:r>
              <a:rPr kumimoji="0" lang="en-US" sz="900" b="0" i="0" u="none" strike="noStrike" kern="1200" cap="none" spc="0" normalizeH="0" baseline="0" noProof="0" dirty="0">
                <a:ln>
                  <a:noFill/>
                </a:ln>
                <a:solidFill>
                  <a:prstClr val="black"/>
                </a:solidFill>
                <a:effectLst/>
                <a:uLnTx/>
                <a:uFillTx/>
                <a:latin typeface="Segoe Light"/>
                <a:ea typeface="+mn-ea"/>
                <a:cs typeface="+mn-cs"/>
              </a:rPr>
              <a:t>UNICEF expects 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latin typeface="Segoe Light"/>
              </a:rPr>
              <a:t>Increase donor engagement and involvement with personalized communications </a:t>
            </a:r>
          </a:p>
          <a:p>
            <a:pPr marL="171450" lvl="0" indent="-171450">
              <a:buFont typeface="Arial" panose="020B0604020202020204" pitchFamily="34" charset="0"/>
              <a:buChar char="•"/>
            </a:pPr>
            <a:r>
              <a:rPr lang="en-US" sz="900" b="1" dirty="0">
                <a:latin typeface="Segoe Light"/>
              </a:rPr>
              <a:t>Ultimately raise more funds with precise segmentation and AI-driven insights to help deliver more impactful work</a:t>
            </a:r>
          </a:p>
          <a:p>
            <a:pPr marL="171450" lvl="0" indent="-171450">
              <a:buFont typeface="Arial" panose="020B0604020202020204" pitchFamily="34" charset="0"/>
              <a:buChar char="•"/>
            </a:pPr>
            <a:endParaRPr lang="en-US" sz="900" b="1" dirty="0">
              <a:latin typeface="Segoe Light"/>
            </a:endParaRPr>
          </a:p>
          <a:p>
            <a:pPr marL="0" lvl="0" indent="0">
              <a:buFont typeface="Arial" panose="020B0604020202020204" pitchFamily="34" charset="0"/>
              <a:buNone/>
            </a:pPr>
            <a:r>
              <a:rPr lang="en-US" sz="900" b="1" dirty="0">
                <a:latin typeface="Segoe Light"/>
              </a:rPr>
              <a:t>https://www.youtube.com/watch?v=UiC5ASyqMYw</a:t>
            </a:r>
          </a:p>
          <a:p>
            <a:endParaRPr lang="en-US" sz="900" kern="1200" dirty="0">
              <a:solidFill>
                <a:schemeClr val="tx1"/>
              </a:solidFill>
              <a:effectLst/>
              <a:latin typeface="Segoe UI Light" panose="020B0502040204020203" pitchFamily="34" charset="0"/>
              <a:ea typeface="+mn-ea"/>
              <a:cs typeface="Segoe UI Light"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10870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effectLst/>
                <a:latin typeface="Segoe Light"/>
                <a:ea typeface="+mn-ea"/>
                <a:cs typeface="+mn-cs"/>
              </a:rPr>
              <a:t>We are seeing </a:t>
            </a:r>
            <a:r>
              <a:rPr lang="en-US" sz="900" b="1" kern="1200" dirty="0">
                <a:solidFill>
                  <a:schemeClr val="tx1"/>
                </a:solidFill>
                <a:effectLst/>
                <a:latin typeface="Segoe Light"/>
                <a:ea typeface="+mn-ea"/>
                <a:cs typeface="+mn-cs"/>
              </a:rPr>
              <a:t>organizations succeed with Customer Insights across many industries. </a:t>
            </a:r>
            <a:r>
              <a:rPr lang="en-US" sz="900" kern="1200" dirty="0">
                <a:solidFill>
                  <a:schemeClr val="tx1"/>
                </a:solidFill>
                <a:effectLst/>
                <a:latin typeface="Segoe Light"/>
                <a:ea typeface="+mn-ea"/>
                <a:cs typeface="+mn-cs"/>
              </a:rPr>
              <a:t>One such customer is UNICEF.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dirty="0">
              <a:solidFill>
                <a:schemeClr val="tx1"/>
              </a:solidFill>
              <a:effectLst/>
              <a:latin typeface="Segoe Ligh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effectLst/>
                <a:latin typeface="Segoe Light"/>
                <a:ea typeface="+mn-ea"/>
                <a:cs typeface="+mn-cs"/>
              </a:rPr>
              <a:t>They have transformed the way they are engaging donors with personalized experiences to raise more funds that’s helping them deliver more impactful work</a:t>
            </a:r>
            <a:r>
              <a:rPr lang="en-US" sz="900" b="1" kern="1200" dirty="0">
                <a:solidFill>
                  <a:schemeClr val="tx1"/>
                </a:solidFill>
                <a:effectLst/>
                <a:latin typeface="Segoe Light"/>
                <a:ea typeface="+mn-ea"/>
                <a:cs typeface="+mn-cs"/>
              </a:rPr>
              <a:t> Let’s take a look. </a:t>
            </a:r>
            <a:endParaRPr lang="en-US" sz="900" kern="1200" dirty="0">
              <a:solidFill>
                <a:schemeClr val="tx1"/>
              </a:solidFill>
              <a:effectLst/>
              <a:latin typeface="Segoe Ligh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Light"/>
                <a:ea typeface="+mn-ea"/>
                <a:cs typeface="+mn-cs"/>
              </a:rPr>
              <a:t> </a:t>
            </a:r>
          </a:p>
          <a:p>
            <a:pPr marL="0" marR="0" lvl="0" indent="0" algn="l" defTabSz="932742" rtl="0" eaLnBrk="1" fontAlgn="auto" latinLnBrk="0" hangingPunct="1">
              <a:lnSpc>
                <a:spcPct val="90000"/>
              </a:lnSpc>
              <a:spcBef>
                <a:spcPts val="0"/>
              </a:spcBef>
              <a:spcAft>
                <a:spcPts val="34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Segoe Light"/>
                <a:ea typeface="+mn-ea"/>
                <a:cs typeface="Segoe UI Light" panose="020B0502040204020203" pitchFamily="34" charset="0"/>
              </a:rPr>
              <a:t>With Dynamics 365 Customer Insights, </a:t>
            </a:r>
            <a:r>
              <a:rPr kumimoji="0" lang="en-US" sz="900" b="0" i="0" u="none" strike="noStrike" kern="1200" cap="none" spc="0" normalizeH="0" baseline="0" noProof="0" dirty="0">
                <a:ln>
                  <a:noFill/>
                </a:ln>
                <a:solidFill>
                  <a:prstClr val="black"/>
                </a:solidFill>
                <a:effectLst/>
                <a:uLnTx/>
                <a:uFillTx/>
                <a:latin typeface="Segoe Light"/>
                <a:ea typeface="+mn-ea"/>
                <a:cs typeface="+mn-cs"/>
              </a:rPr>
              <a:t>UNICEF expects 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dirty="0">
                <a:latin typeface="Segoe Light"/>
              </a:rPr>
              <a:t>Increase donor engagement and involvement with personalized communications </a:t>
            </a:r>
          </a:p>
          <a:p>
            <a:pPr marL="171450" lvl="0" indent="-171450">
              <a:buFont typeface="Arial" panose="020B0604020202020204" pitchFamily="34" charset="0"/>
              <a:buChar char="•"/>
            </a:pPr>
            <a:r>
              <a:rPr lang="en-US" sz="900" b="1" dirty="0">
                <a:latin typeface="Segoe Light"/>
              </a:rPr>
              <a:t>Ultimately raise more funds with precise segmentation and AI-driven insights to help deliver more impactful work</a:t>
            </a:r>
          </a:p>
          <a:p>
            <a:pPr marL="171450" lvl="0" indent="-171450">
              <a:buFont typeface="Arial" panose="020B0604020202020204" pitchFamily="34" charset="0"/>
              <a:buChar char="•"/>
            </a:pPr>
            <a:endParaRPr lang="en-US" sz="900" b="1" dirty="0">
              <a:latin typeface="Segoe Light"/>
            </a:endParaRPr>
          </a:p>
          <a:p>
            <a:pPr marL="0" lvl="0" indent="0">
              <a:buFont typeface="Arial" panose="020B0604020202020204" pitchFamily="34" charset="0"/>
              <a:buNone/>
            </a:pPr>
            <a:r>
              <a:rPr lang="en-US" sz="900" b="1" dirty="0">
                <a:latin typeface="Segoe Light"/>
              </a:rPr>
              <a:t>https://www.youtube.com/watch?v=UiC5ASyqMYw</a:t>
            </a:r>
          </a:p>
          <a:p>
            <a:endParaRPr lang="en-US" sz="900" kern="1200" dirty="0">
              <a:solidFill>
                <a:schemeClr val="tx1"/>
              </a:solidFill>
              <a:effectLst/>
              <a:latin typeface="Segoe UI Light" panose="020B0502040204020203" pitchFamily="34" charset="0"/>
              <a:ea typeface="+mn-ea"/>
              <a:cs typeface="Segoe UI Light"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58347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7B9D4F-5F19-438C-92E8-037C6AE8F87D}" type="slidenum">
              <a:rPr lang="en-US" smtClean="0"/>
              <a:t>14</a:t>
            </a:fld>
            <a:endParaRPr lang="en-US"/>
          </a:p>
        </p:txBody>
      </p:sp>
    </p:spTree>
    <p:extLst>
      <p:ext uri="{BB962C8B-B14F-4D97-AF65-F5344CB8AC3E}">
        <p14:creationId xmlns:p14="http://schemas.microsoft.com/office/powerpoint/2010/main" val="1710303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2D3714-B553-A044-BA72-366907BA36B5}" type="slidenum">
              <a:rPr lang="en-US" smtClean="0"/>
              <a:t>15</a:t>
            </a:fld>
            <a:endParaRPr lang="en-US"/>
          </a:p>
        </p:txBody>
      </p:sp>
    </p:spTree>
    <p:extLst>
      <p:ext uri="{BB962C8B-B14F-4D97-AF65-F5344CB8AC3E}">
        <p14:creationId xmlns:p14="http://schemas.microsoft.com/office/powerpoint/2010/main" val="2986495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a:solidFill>
                  <a:schemeClr val="tx1"/>
                </a:solidFill>
                <a:effectLst/>
                <a:latin typeface="Segoe UI Light" panose="020B0502040204020203" pitchFamily="34" charset="0"/>
                <a:ea typeface="+mn-ea"/>
                <a:cs typeface="Segoe UI Light" panose="020B0502040204020203" pitchFamily="34" charset="0"/>
              </a:rPr>
              <a:t>Reality</a:t>
            </a:r>
            <a:endParaRPr lang="en-US" sz="900" kern="1200">
              <a:solidFill>
                <a:schemeClr val="tx1"/>
              </a:solidFill>
              <a:effectLst/>
              <a:latin typeface="Segoe UI Light" panose="020B0502040204020203" pitchFamily="34" charset="0"/>
              <a:ea typeface="+mn-ea"/>
              <a:cs typeface="Segoe UI Light" panose="020B0502040204020203" pitchFamily="34" charset="0"/>
            </a:endParaRPr>
          </a:p>
          <a:p>
            <a:r>
              <a:rPr lang="en-US" sz="900" kern="1200">
                <a:solidFill>
                  <a:schemeClr val="tx1"/>
                </a:solidFill>
                <a:effectLst/>
                <a:latin typeface="Segoe UI Light" panose="020B0502040204020203" pitchFamily="34" charset="0"/>
                <a:ea typeface="+mn-ea"/>
                <a:cs typeface="Segoe UI Light" panose="020B0502040204020203" pitchFamily="34" charset="0"/>
              </a:rPr>
              <a:t> </a:t>
            </a:r>
          </a:p>
          <a:p>
            <a:r>
              <a:rPr lang="en-US" sz="900" kern="1200">
                <a:solidFill>
                  <a:schemeClr val="tx1"/>
                </a:solidFill>
                <a:effectLst/>
                <a:latin typeface="Segoe UI Light" panose="020B0502040204020203" pitchFamily="34" charset="0"/>
                <a:ea typeface="+mn-ea"/>
                <a:cs typeface="Segoe UI Light" panose="020B0502040204020203" pitchFamily="34" charset="0"/>
              </a:rPr>
              <a:t>But today’s experiences are falling short of customer expectations.</a:t>
            </a:r>
          </a:p>
          <a:p>
            <a:r>
              <a:rPr lang="en-US" sz="900" kern="1200">
                <a:solidFill>
                  <a:schemeClr val="tx1"/>
                </a:solidFill>
                <a:effectLst/>
                <a:latin typeface="Segoe UI Light" panose="020B0502040204020203" pitchFamily="34" charset="0"/>
                <a:ea typeface="+mn-ea"/>
                <a:cs typeface="Segoe UI Light" panose="020B0502040204020203" pitchFamily="34" charset="0"/>
              </a:rPr>
              <a:t> </a:t>
            </a:r>
          </a:p>
          <a:p>
            <a:pPr marL="171450" indent="-171450">
              <a:buFont typeface="Arial" panose="020B0604020202020204" pitchFamily="34" charset="0"/>
              <a:buChar char="•"/>
            </a:pPr>
            <a:r>
              <a:rPr lang="en-US" sz="900" kern="1200">
                <a:solidFill>
                  <a:schemeClr val="tx1"/>
                </a:solidFill>
                <a:effectLst/>
                <a:latin typeface="Segoe UI Light" panose="020B0502040204020203" pitchFamily="34" charset="0"/>
                <a:ea typeface="+mn-ea"/>
                <a:cs typeface="Segoe UI Light" panose="020B0502040204020203" pitchFamily="34" charset="0"/>
              </a:rPr>
              <a:t>65% of customers are frustrated by inconsistent experiences across channels</a:t>
            </a:r>
          </a:p>
          <a:p>
            <a:pPr marL="171450" indent="-171450">
              <a:buFont typeface="Arial" panose="020B0604020202020204" pitchFamily="34" charset="0"/>
              <a:buChar char="•"/>
            </a:pPr>
            <a:r>
              <a:rPr lang="en-US" sz="900" kern="1200">
                <a:solidFill>
                  <a:schemeClr val="tx1"/>
                </a:solidFill>
                <a:effectLst/>
                <a:latin typeface="Segoe UI Light" panose="020B0502040204020203" pitchFamily="34" charset="0"/>
                <a:ea typeface="+mn-ea"/>
                <a:cs typeface="Segoe UI Light" panose="020B0502040204020203" pitchFamily="34" charset="0"/>
              </a:rPr>
              <a:t>74% of customers are frustrated by the irrelevant content they are exposed to on websites. Up to 40% of them will go so far as to leaving</a:t>
            </a:r>
          </a:p>
          <a:p>
            <a:pPr marL="171450" indent="-171450">
              <a:buFont typeface="Arial" panose="020B0604020202020204" pitchFamily="34" charset="0"/>
              <a:buChar char="•"/>
            </a:pPr>
            <a:r>
              <a:rPr lang="en-US" sz="900" kern="1200">
                <a:solidFill>
                  <a:schemeClr val="tx1"/>
                </a:solidFill>
                <a:effectLst/>
                <a:latin typeface="Segoe UI Light" panose="020B0502040204020203" pitchFamily="34" charset="0"/>
                <a:ea typeface="+mn-ea"/>
                <a:cs typeface="Segoe UI Light" panose="020B0502040204020203" pitchFamily="34" charset="0"/>
              </a:rPr>
              <a:t>61% of customers stopped doing business with at least one company last year because of poor customer experience</a:t>
            </a:r>
          </a:p>
          <a:p>
            <a:r>
              <a:rPr lang="en-US" sz="900" kern="1200">
                <a:solidFill>
                  <a:schemeClr val="tx1"/>
                </a:solidFill>
                <a:effectLst/>
                <a:latin typeface="Segoe UI Light" panose="020B0502040204020203" pitchFamily="34" charset="0"/>
                <a:ea typeface="+mn-ea"/>
                <a:cs typeface="Segoe UI Light" panose="020B0502040204020203" pitchFamily="34" charset="0"/>
              </a:rPr>
              <a:t> </a:t>
            </a:r>
          </a:p>
          <a:p>
            <a:r>
              <a:rPr lang="en-US" sz="900" kern="1200">
                <a:solidFill>
                  <a:schemeClr val="tx1"/>
                </a:solidFill>
                <a:effectLst/>
                <a:latin typeface="Segoe UI Light" panose="020B0502040204020203" pitchFamily="34" charset="0"/>
                <a:ea typeface="+mn-ea"/>
                <a:cs typeface="Segoe UI Light" panose="020B0502040204020203" pitchFamily="34" charset="0"/>
              </a:rPr>
              <a:t>Customers will not tolerate companies that have amnesia when it comes to remembering them and their preferences. We are living in a market where customers are increasingly free agents and where adoption and abandonment occur at the blink of an eye. It is imperative for companies to recognize their customers and to deliver a personalized experience that demonstrates they understand and value their customers. Today’s customers do not buy just products or services. More and more, their purchase decisions revolve around the experience. This heightened expectation gives rise to new challenges for organizations.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94F05-9B80-47A2-8DE1-8B8D9CE862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267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a:solidFill>
                  <a:schemeClr val="tx1"/>
                </a:solidFill>
                <a:effectLst/>
                <a:latin typeface="Segoe UI Light" panose="020B0502040204020203" pitchFamily="34" charset="0"/>
                <a:ea typeface="+mn-ea"/>
                <a:cs typeface="Segoe UI Light" panose="020B0502040204020203" pitchFamily="34" charset="0"/>
              </a:rPr>
              <a:t>Closing the gap</a:t>
            </a:r>
          </a:p>
          <a:p>
            <a:endParaRPr lang="en-US" sz="900" kern="1200">
              <a:solidFill>
                <a:schemeClr val="tx1"/>
              </a:solidFill>
              <a:effectLst/>
              <a:latin typeface="Segoe UI Light" panose="020B0502040204020203" pitchFamily="34" charset="0"/>
              <a:ea typeface="+mn-ea"/>
              <a:cs typeface="Segoe UI Light" panose="020B0502040204020203" pitchFamily="34" charset="0"/>
            </a:endParaRPr>
          </a:p>
          <a:p>
            <a:r>
              <a:rPr lang="en-US" sz="900" kern="1200">
                <a:solidFill>
                  <a:schemeClr val="tx1"/>
                </a:solidFill>
                <a:effectLst/>
                <a:latin typeface="Segoe UI Light" panose="020B0502040204020203" pitchFamily="34" charset="0"/>
                <a:ea typeface="+mn-ea"/>
                <a:cs typeface="Segoe UI Light" panose="020B0502040204020203" pitchFamily="34" charset="0"/>
              </a:rPr>
              <a:t>Companies that create exceptional customer experiences can set themselves apart. This is where data comes in. Now more than ever, customer data holds the key to providing a superior customer experience. Organizations that harness customer data for insights achieve:</a:t>
            </a:r>
          </a:p>
          <a:p>
            <a:r>
              <a:rPr lang="en-US" sz="900" kern="1200">
                <a:solidFill>
                  <a:schemeClr val="tx1"/>
                </a:solidFill>
                <a:effectLst/>
                <a:latin typeface="Segoe UI Light" panose="020B0502040204020203" pitchFamily="34" charset="0"/>
                <a:ea typeface="+mn-ea"/>
                <a:cs typeface="Segoe UI Light" panose="020B0502040204020203" pitchFamily="34" charset="0"/>
              </a:rPr>
              <a:t> </a:t>
            </a:r>
          </a:p>
          <a:p>
            <a:pPr marL="171450" indent="-171450">
              <a:buFont typeface="Arial" panose="020B0604020202020204" pitchFamily="34" charset="0"/>
              <a:buChar char="•"/>
            </a:pPr>
            <a:r>
              <a:rPr lang="en-US" sz="900" kern="1200">
                <a:solidFill>
                  <a:schemeClr val="tx1"/>
                </a:solidFill>
                <a:effectLst/>
                <a:latin typeface="Segoe UI Light" panose="020B0502040204020203" pitchFamily="34" charset="0"/>
                <a:ea typeface="+mn-ea"/>
                <a:cs typeface="Segoe UI Light" panose="020B0502040204020203" pitchFamily="34" charset="0"/>
              </a:rPr>
              <a:t>Revenue gains of 5-10%</a:t>
            </a:r>
          </a:p>
          <a:p>
            <a:pPr marL="171450" indent="-171450">
              <a:buFont typeface="Arial" panose="020B0604020202020204" pitchFamily="34" charset="0"/>
              <a:buChar char="•"/>
            </a:pPr>
            <a:r>
              <a:rPr lang="en-US" sz="900" kern="1200">
                <a:solidFill>
                  <a:schemeClr val="tx1"/>
                </a:solidFill>
                <a:effectLst/>
                <a:latin typeface="Segoe UI Light" panose="020B0502040204020203" pitchFamily="34" charset="0"/>
                <a:ea typeface="+mn-ea"/>
                <a:cs typeface="Segoe UI Light" panose="020B0502040204020203" pitchFamily="34" charset="0"/>
              </a:rPr>
              <a:t>Reduce costs by 15-25 % within two or three years </a:t>
            </a:r>
          </a:p>
          <a:p>
            <a:r>
              <a:rPr lang="en-US" sz="900" b="1" kern="1200">
                <a:solidFill>
                  <a:schemeClr val="tx1"/>
                </a:solidFill>
                <a:effectLst/>
                <a:latin typeface="Segoe UI Light" panose="020B0502040204020203" pitchFamily="34" charset="0"/>
                <a:ea typeface="+mn-ea"/>
                <a:cs typeface="Segoe UI Light" panose="020B0502040204020203" pitchFamily="34" charset="0"/>
              </a:rPr>
              <a:t> </a:t>
            </a:r>
            <a:endParaRPr lang="en-US" sz="900" kern="1200">
              <a:solidFill>
                <a:schemeClr val="tx1"/>
              </a:solidFill>
              <a:effectLst/>
              <a:latin typeface="Segoe UI Light" panose="020B0502040204020203" pitchFamily="34" charset="0"/>
              <a:ea typeface="+mn-ea"/>
              <a:cs typeface="Segoe UI Light" panose="020B0502040204020203" pitchFamily="34" charset="0"/>
            </a:endParaRPr>
          </a:p>
          <a:p>
            <a:r>
              <a:rPr lang="en-US" sz="900" kern="1200">
                <a:solidFill>
                  <a:schemeClr val="tx1"/>
                </a:solidFill>
                <a:effectLst/>
                <a:latin typeface="Segoe UI Light" panose="020B0502040204020203" pitchFamily="34" charset="0"/>
                <a:ea typeface="+mn-ea"/>
                <a:cs typeface="Segoe UI Light" panose="020B0502040204020203" pitchFamily="34" charset="0"/>
              </a:rPr>
              <a:t>In the new digital economy, customer data reigns as the competitive differentiator of market success. Yet while data is key, many organizations are still mired in outdated methods, processes, and technology. Companies that are not adapting are finding their revenue and growth precipitously eroding as data-savvy competitors offer more personalized experiences that customers expect.</a:t>
            </a:r>
          </a:p>
          <a:p>
            <a:r>
              <a:rPr lang="en-US" sz="900" kern="1200">
                <a:solidFill>
                  <a:schemeClr val="tx1"/>
                </a:solidFill>
                <a:effectLst/>
                <a:latin typeface="Segoe UI Light" panose="020B0502040204020203" pitchFamily="34" charset="0"/>
                <a:ea typeface="+mn-ea"/>
                <a:cs typeface="Segoe UI Light" panose="020B0502040204020203" pitchFamily="34" charset="0"/>
              </a:rPr>
              <a:t> </a:t>
            </a:r>
          </a:p>
          <a:p>
            <a:r>
              <a:rPr lang="en-US" sz="900" kern="1200">
                <a:solidFill>
                  <a:schemeClr val="tx1"/>
                </a:solidFill>
                <a:effectLst/>
                <a:latin typeface="Segoe UI Light" panose="020B0502040204020203" pitchFamily="34" charset="0"/>
                <a:ea typeface="+mn-ea"/>
                <a:cs typeface="Segoe UI Light" panose="020B0502040204020203" pitchFamily="34" charset="0"/>
              </a:rPr>
              <a:t>While business leaders recognize that they must move fast to become customer-data-driven enterprises, they’re nowhere close to the finish line. The good news is that much of the data is already being collected by organizations today. The bad news is that this data is typically maintained in separate systems, across organizational silos, and often cannot be surfaced at the time it’s needed to contribute to, or enhance, the customer experience. </a:t>
            </a:r>
          </a:p>
          <a:p>
            <a:r>
              <a:rPr lang="en-US" sz="900" kern="1200">
                <a:solidFill>
                  <a:schemeClr val="tx1"/>
                </a:solidFill>
                <a:effectLst/>
                <a:latin typeface="Segoe UI Light" panose="020B0502040204020203" pitchFamily="34" charset="0"/>
                <a:ea typeface="+mn-ea"/>
                <a:cs typeface="Segoe UI Light" panose="020B0502040204020203" pitchFamily="34" charset="0"/>
              </a:rPr>
              <a:t> </a:t>
            </a:r>
          </a:p>
          <a:p>
            <a:r>
              <a:rPr lang="en-US" sz="900" kern="1200">
                <a:solidFill>
                  <a:schemeClr val="tx1"/>
                </a:solidFill>
                <a:effectLst/>
                <a:latin typeface="Segoe UI Light" panose="020B0502040204020203" pitchFamily="34" charset="0"/>
                <a:ea typeface="+mn-ea"/>
                <a:cs typeface="Segoe UI Light" panose="020B0502040204020203" pitchFamily="34" charset="0"/>
              </a:rPr>
              <a:t>With Microsoft, it’s now possible for companies to unify customer data across all sources, gain a 360-degree view of customers, and unlock insights that power personalized, memorable experiences across channels.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94F05-9B80-47A2-8DE1-8B8D9CE862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67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Segoe UI Light" panose="020B0502040204020203" pitchFamily="34" charset="0"/>
                <a:ea typeface="+mn-ea"/>
                <a:cs typeface="Segoe UI Light" panose="020B0502040204020203" pitchFamily="34" charset="0"/>
              </a:rPr>
              <a:t>Adapt and extend </a:t>
            </a:r>
          </a:p>
          <a:p>
            <a:r>
              <a:rPr lang="en-US" sz="900" kern="1200">
                <a:solidFill>
                  <a:schemeClr val="tx1"/>
                </a:solidFill>
                <a:effectLst/>
                <a:latin typeface="Segoe UI Light" panose="020B0502040204020203" pitchFamily="34" charset="0"/>
                <a:ea typeface="+mn-ea"/>
                <a:cs typeface="Segoe UI Light" panose="020B0502040204020203" pitchFamily="34" charset="0"/>
              </a:rPr>
              <a:t> </a:t>
            </a:r>
          </a:p>
          <a:p>
            <a:pPr marL="171450" lvl="0" indent="-171450">
              <a:buFont typeface="Arial" panose="020B0604020202020204" pitchFamily="34" charset="0"/>
              <a:buChar char="•"/>
            </a:pPr>
            <a:r>
              <a:rPr lang="en-US" sz="900" kern="1200">
                <a:solidFill>
                  <a:schemeClr val="tx1"/>
                </a:solidFill>
                <a:effectLst/>
                <a:latin typeface="Segoe UI Light" panose="020B0502040204020203" pitchFamily="34" charset="0"/>
                <a:ea typeface="+mn-ea"/>
                <a:cs typeface="Segoe UI Light" panose="020B0502040204020203" pitchFamily="34" charset="0"/>
              </a:rPr>
              <a:t>Gain deeper insights – Seamlessly connect customer data with Power BI to customize dashboards and reports that enable informed decision-making.</a:t>
            </a:r>
          </a:p>
          <a:p>
            <a:r>
              <a:rPr lang="en-US" sz="900" kern="1200">
                <a:solidFill>
                  <a:schemeClr val="tx1"/>
                </a:solidFill>
                <a:effectLst/>
                <a:latin typeface="Segoe UI Light" panose="020B0502040204020203" pitchFamily="34" charset="0"/>
                <a:ea typeface="+mn-ea"/>
                <a:cs typeface="Segoe UI Light" panose="020B0502040204020203" pitchFamily="34" charset="0"/>
              </a:rPr>
              <a:t> </a:t>
            </a:r>
          </a:p>
          <a:p>
            <a:pPr marL="171450" lvl="0" indent="-171450">
              <a:buFont typeface="Arial" panose="020B0604020202020204" pitchFamily="34" charset="0"/>
              <a:buChar char="•"/>
            </a:pPr>
            <a:r>
              <a:rPr lang="en-US" sz="900" kern="1200">
                <a:solidFill>
                  <a:schemeClr val="tx1"/>
                </a:solidFill>
                <a:effectLst/>
                <a:latin typeface="Segoe UI Light" panose="020B0502040204020203" pitchFamily="34" charset="0"/>
                <a:ea typeface="+mn-ea"/>
                <a:cs typeface="Segoe UI Light" panose="020B0502040204020203" pitchFamily="34" charset="0"/>
              </a:rPr>
              <a:t>Connect to custom apps - Quickly build custom apps with embedded customer insights using a powerful, click-and-point approach from PowerApps. </a:t>
            </a:r>
          </a:p>
          <a:p>
            <a:r>
              <a:rPr lang="en-US" sz="900" kern="1200">
                <a:solidFill>
                  <a:schemeClr val="tx1"/>
                </a:solidFill>
                <a:effectLst/>
                <a:latin typeface="Segoe UI Light" panose="020B0502040204020203" pitchFamily="34" charset="0"/>
                <a:ea typeface="+mn-ea"/>
                <a:cs typeface="Segoe UI Light" panose="020B0502040204020203"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200">
                <a:solidFill>
                  <a:schemeClr val="tx1"/>
                </a:solidFill>
                <a:effectLst/>
                <a:latin typeface="Segoe UI Light" panose="020B0502040204020203" pitchFamily="34" charset="0"/>
                <a:ea typeface="+mn-ea"/>
                <a:cs typeface="Segoe UI Light" panose="020B0502040204020203" pitchFamily="34" charset="0"/>
              </a:rPr>
              <a:t>Innovate and evolve – </a:t>
            </a:r>
            <a:r>
              <a:rPr lang="en-US" sz="900"/>
              <a:t>Organizations can get up and running fast with a prebuilt CDP solution, yet the solution is flexible and fully extensible </a:t>
            </a:r>
            <a:r>
              <a:rPr lang="en-US" sz="900" kern="1200">
                <a:solidFill>
                  <a:schemeClr val="tx1"/>
                </a:solidFill>
                <a:effectLst/>
                <a:latin typeface="Segoe UI Light" panose="020B0502040204020203" pitchFamily="34" charset="0"/>
                <a:ea typeface="+mn-ea"/>
                <a:cs typeface="Segoe UI Light" panose="020B0502040204020203" pitchFamily="34" charset="0"/>
              </a:rPr>
              <a:t>using familiar and powerful services and tools in the Azure platform. </a:t>
            </a:r>
            <a:r>
              <a:rPr lang="en-US" sz="900"/>
              <a:t>If there’s a need to customize ML to address specific business needs, organizations have the ability to fully extend and customize ML using Azure Machine Learning.</a:t>
            </a:r>
          </a:p>
          <a:p>
            <a:pPr marL="171450" lvl="0" indent="-171450">
              <a:buFont typeface="Arial" panose="020B0604020202020204" pitchFamily="34" charset="0"/>
              <a:buChar char="•"/>
            </a:pPr>
            <a:endParaRPr lang="en-US" sz="900" kern="1200">
              <a:solidFill>
                <a:schemeClr val="tx1"/>
              </a:solidFill>
              <a:effectLst/>
              <a:latin typeface="Segoe UI Light" panose="020B0502040204020203" pitchFamily="34" charset="0"/>
              <a:ea typeface="+mn-ea"/>
              <a:cs typeface="Segoe UI Light" panose="020B0502040204020203" pitchFamily="34" charset="0"/>
            </a:endParaRPr>
          </a:p>
          <a:p>
            <a:r>
              <a:rPr lang="en-US" sz="900" kern="1200">
                <a:solidFill>
                  <a:schemeClr val="tx1"/>
                </a:solidFill>
                <a:effectLst/>
                <a:latin typeface="Segoe UI Light" panose="020B0502040204020203" pitchFamily="34" charset="0"/>
                <a:ea typeface="+mn-ea"/>
                <a:cs typeface="Segoe UI Light" panose="020B0502040204020203" pitchFamily="34" charset="0"/>
              </a:rPr>
              <a:t>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i="0" u="none" strike="noStrike" kern="1200">
              <a:solidFill>
                <a:schemeClr val="tx1"/>
              </a:solidFill>
              <a:effectLst/>
              <a:latin typeface="Segoe UI Light" pitchFamily="34" charset="0"/>
              <a:ea typeface="+mn-ea"/>
              <a:cs typeface="+mn-cs"/>
            </a:endParaRPr>
          </a:p>
          <a:p>
            <a:endParaRPr lang="en-US"/>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02494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Message:</a:t>
            </a:r>
          </a:p>
          <a:p>
            <a:r>
              <a:rPr lang="en-US"/>
              <a:t>These are the challenges and the blockers we are seeing from our customers.</a:t>
            </a:r>
          </a:p>
          <a:p>
            <a:endParaRPr lang="en-US"/>
          </a:p>
          <a:p>
            <a:r>
              <a:rPr lang="en-US" u="sng"/>
              <a:t>Acronym</a:t>
            </a:r>
          </a:p>
          <a:p>
            <a:r>
              <a:rPr lang="en-US"/>
              <a:t>GDPR: </a:t>
            </a:r>
            <a:r>
              <a:rPr lang="en-US" sz="1200" b="0" i="0" u="none" strike="noStrike" kern="1200">
                <a:solidFill>
                  <a:schemeClr val="tx1"/>
                </a:solidFill>
                <a:effectLst/>
                <a:latin typeface="+mn-lt"/>
                <a:ea typeface="+mn-ea"/>
                <a:cs typeface="+mn-cs"/>
              </a:rPr>
              <a:t>General Data Protection Regulation </a:t>
            </a:r>
            <a:endParaRPr lang="en-US"/>
          </a:p>
          <a:p>
            <a:endParaRPr lang="en-US"/>
          </a:p>
          <a:p>
            <a:endParaRPr lang="en-US"/>
          </a:p>
          <a:p>
            <a:endParaRPr lang="en-US"/>
          </a:p>
          <a:p>
            <a:endParaRPr lang="en-US"/>
          </a:p>
        </p:txBody>
      </p:sp>
      <p:sp>
        <p:nvSpPr>
          <p:cNvPr id="4" name="Header Placeholder 3"/>
          <p:cNvSpPr>
            <a:spLocks noGrp="1"/>
          </p:cNvSpPr>
          <p:nvPr>
            <p:ph type="hdr" sz="quarter" idx="10"/>
          </p:nvPr>
        </p:nvSpPr>
        <p:spPr/>
        <p:txBody>
          <a:bodyPr/>
          <a:lstStyle/>
          <a:p>
            <a:pPr defTabSz="950464">
              <a:defRPr/>
            </a:pPr>
            <a:endParaRPr lang="en-US">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406034" defTabSz="93146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defTabSz="950464">
              <a:defRPr/>
            </a:pPr>
            <a:fld id="{79C601B9-5273-467A-8E48-EC9939578C8F}" type="datetime8">
              <a:rPr lang="en-US">
                <a:solidFill>
                  <a:prstClr val="black"/>
                </a:solidFill>
                <a:latin typeface="Segoe UI" pitchFamily="34" charset="0"/>
              </a:rPr>
              <a:pPr defTabSz="950464">
                <a:defRPr/>
              </a:pPr>
              <a:t>7/7/2020 10:07 AM</a:t>
            </a:fld>
            <a:endParaRPr lang="en-US">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50464">
              <a:defRPr/>
            </a:pPr>
            <a:fld id="{B4008EB6-D09E-4580-8CD6-DDB14511944F}" type="slidenum">
              <a:rPr lang="en-US">
                <a:solidFill>
                  <a:prstClr val="black"/>
                </a:solidFill>
                <a:latin typeface="Segoe UI" pitchFamily="34" charset="0"/>
              </a:rPr>
              <a:pPr defTabSz="950464">
                <a:defRPr/>
              </a:pPr>
              <a:t>5</a:t>
            </a:fld>
            <a:endParaRPr lang="en-US">
              <a:solidFill>
                <a:prstClr val="black"/>
              </a:solidFill>
              <a:latin typeface="Segoe UI" pitchFamily="34" charset="0"/>
            </a:endParaRPr>
          </a:p>
        </p:txBody>
      </p:sp>
    </p:spTree>
    <p:extLst>
      <p:ext uri="{BB962C8B-B14F-4D97-AF65-F5344CB8AC3E}">
        <p14:creationId xmlns:p14="http://schemas.microsoft.com/office/powerpoint/2010/main" val="3191542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Message:</a:t>
            </a:r>
          </a:p>
          <a:p>
            <a:r>
              <a:rPr lang="en-US"/>
              <a:t>These are the challenges and the blockers we are seeing from our customers.</a:t>
            </a:r>
          </a:p>
          <a:p>
            <a:endParaRPr lang="en-US"/>
          </a:p>
          <a:p>
            <a:r>
              <a:rPr lang="en-US" u="sng"/>
              <a:t>Acronym</a:t>
            </a:r>
          </a:p>
          <a:p>
            <a:r>
              <a:rPr lang="en-US"/>
              <a:t>GDPR: </a:t>
            </a:r>
            <a:r>
              <a:rPr lang="en-US" sz="1200" b="0" i="0" u="none" strike="noStrike" kern="1200">
                <a:solidFill>
                  <a:schemeClr val="tx1"/>
                </a:solidFill>
                <a:effectLst/>
                <a:latin typeface="+mn-lt"/>
                <a:ea typeface="+mn-ea"/>
                <a:cs typeface="+mn-cs"/>
              </a:rPr>
              <a:t>General Data Protection Regulation </a:t>
            </a:r>
            <a:endParaRPr lang="en-US"/>
          </a:p>
          <a:p>
            <a:endParaRPr lang="en-US"/>
          </a:p>
          <a:p>
            <a:endParaRPr lang="en-US"/>
          </a:p>
          <a:p>
            <a:endParaRPr lang="en-US"/>
          </a:p>
          <a:p>
            <a:endParaRPr lang="en-US"/>
          </a:p>
        </p:txBody>
      </p:sp>
      <p:sp>
        <p:nvSpPr>
          <p:cNvPr id="4" name="Header Placeholder 3"/>
          <p:cNvSpPr>
            <a:spLocks noGrp="1"/>
          </p:cNvSpPr>
          <p:nvPr>
            <p:ph type="hdr" sz="quarter" idx="10"/>
          </p:nvPr>
        </p:nvSpPr>
        <p:spPr/>
        <p:txBody>
          <a:bodyPr/>
          <a:lstStyle/>
          <a:p>
            <a:pPr defTabSz="950464">
              <a:defRPr/>
            </a:pPr>
            <a:endParaRPr lang="en-US">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406034" defTabSz="93146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defTabSz="950464">
              <a:defRPr/>
            </a:pPr>
            <a:fld id="{79C601B9-5273-467A-8E48-EC9939578C8F}" type="datetime8">
              <a:rPr lang="en-US">
                <a:solidFill>
                  <a:prstClr val="black"/>
                </a:solidFill>
                <a:latin typeface="Segoe UI" pitchFamily="34" charset="0"/>
              </a:rPr>
              <a:pPr defTabSz="950464">
                <a:defRPr/>
              </a:pPr>
              <a:t>7/7/2020 10:07 AM</a:t>
            </a:fld>
            <a:endParaRPr lang="en-US">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50464">
              <a:defRPr/>
            </a:pPr>
            <a:fld id="{B4008EB6-D09E-4580-8CD6-DDB14511944F}" type="slidenum">
              <a:rPr lang="en-US">
                <a:solidFill>
                  <a:prstClr val="black"/>
                </a:solidFill>
                <a:latin typeface="Segoe UI" pitchFamily="34" charset="0"/>
              </a:rPr>
              <a:pPr defTabSz="950464">
                <a:defRPr/>
              </a:pPr>
              <a:t>6</a:t>
            </a:fld>
            <a:endParaRPr lang="en-US">
              <a:solidFill>
                <a:prstClr val="black"/>
              </a:solidFill>
              <a:latin typeface="Segoe UI" pitchFamily="34" charset="0"/>
            </a:endParaRPr>
          </a:p>
        </p:txBody>
      </p:sp>
    </p:spTree>
    <p:extLst>
      <p:ext uri="{BB962C8B-B14F-4D97-AF65-F5344CB8AC3E}">
        <p14:creationId xmlns:p14="http://schemas.microsoft.com/office/powerpoint/2010/main" val="119688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Message:</a:t>
            </a:r>
          </a:p>
          <a:p>
            <a:r>
              <a:rPr lang="en-US"/>
              <a:t>These are the challenges and the blockers we are seeing from our customers.</a:t>
            </a:r>
          </a:p>
          <a:p>
            <a:endParaRPr lang="en-US"/>
          </a:p>
          <a:p>
            <a:r>
              <a:rPr lang="en-US" u="sng"/>
              <a:t>Acronym</a:t>
            </a:r>
          </a:p>
          <a:p>
            <a:r>
              <a:rPr lang="en-US"/>
              <a:t>GDPR: </a:t>
            </a:r>
            <a:r>
              <a:rPr lang="en-US" sz="1200" b="0" i="0" u="none" strike="noStrike" kern="1200">
                <a:solidFill>
                  <a:schemeClr val="tx1"/>
                </a:solidFill>
                <a:effectLst/>
                <a:latin typeface="+mn-lt"/>
                <a:ea typeface="+mn-ea"/>
                <a:cs typeface="+mn-cs"/>
              </a:rPr>
              <a:t>General Data Protection Regulation </a:t>
            </a:r>
            <a:endParaRPr lang="en-US"/>
          </a:p>
          <a:p>
            <a:endParaRPr lang="en-US"/>
          </a:p>
          <a:p>
            <a:endParaRPr lang="en-US"/>
          </a:p>
          <a:p>
            <a:endParaRPr lang="en-US"/>
          </a:p>
          <a:p>
            <a:endParaRPr lang="en-US"/>
          </a:p>
        </p:txBody>
      </p:sp>
      <p:sp>
        <p:nvSpPr>
          <p:cNvPr id="4" name="Header Placeholder 3"/>
          <p:cNvSpPr>
            <a:spLocks noGrp="1"/>
          </p:cNvSpPr>
          <p:nvPr>
            <p:ph type="hdr" sz="quarter" idx="10"/>
          </p:nvPr>
        </p:nvSpPr>
        <p:spPr/>
        <p:txBody>
          <a:bodyPr/>
          <a:lstStyle/>
          <a:p>
            <a:pPr defTabSz="950464">
              <a:defRPr/>
            </a:pPr>
            <a:endParaRPr lang="en-US">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406034" defTabSz="93146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defTabSz="950464">
              <a:defRPr/>
            </a:pPr>
            <a:fld id="{79C601B9-5273-467A-8E48-EC9939578C8F}" type="datetime8">
              <a:rPr lang="en-US">
                <a:solidFill>
                  <a:prstClr val="black"/>
                </a:solidFill>
                <a:latin typeface="Segoe UI" pitchFamily="34" charset="0"/>
              </a:rPr>
              <a:pPr defTabSz="950464">
                <a:defRPr/>
              </a:pPr>
              <a:t>7/7/2020 10:07 AM</a:t>
            </a:fld>
            <a:endParaRPr lang="en-US">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50464">
              <a:defRPr/>
            </a:pPr>
            <a:fld id="{B4008EB6-D09E-4580-8CD6-DDB14511944F}" type="slidenum">
              <a:rPr lang="en-US">
                <a:solidFill>
                  <a:prstClr val="black"/>
                </a:solidFill>
                <a:latin typeface="Segoe UI" pitchFamily="34" charset="0"/>
              </a:rPr>
              <a:pPr defTabSz="950464">
                <a:defRPr/>
              </a:pPr>
              <a:t>7</a:t>
            </a:fld>
            <a:endParaRPr lang="en-US">
              <a:solidFill>
                <a:prstClr val="black"/>
              </a:solidFill>
              <a:latin typeface="Segoe UI" pitchFamily="34" charset="0"/>
            </a:endParaRPr>
          </a:p>
        </p:txBody>
      </p:sp>
    </p:spTree>
    <p:extLst>
      <p:ext uri="{BB962C8B-B14F-4D97-AF65-F5344CB8AC3E}">
        <p14:creationId xmlns:p14="http://schemas.microsoft.com/office/powerpoint/2010/main" val="1674869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22922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anose="020B0502040204020203" pitchFamily="34" charset="0"/>
                <a:ea typeface="+mn-ea"/>
                <a:cs typeface="Segoe UI Light" panose="020B0502040204020203" pitchFamily="34" charset="0"/>
              </a:rPr>
              <a:t>Unlock insights and take action </a:t>
            </a:r>
          </a:p>
          <a:p>
            <a:r>
              <a:rPr lang="en-US" sz="900" kern="1200" dirty="0">
                <a:solidFill>
                  <a:schemeClr val="tx1"/>
                </a:solidFill>
                <a:effectLst/>
                <a:latin typeface="Segoe UI Light" panose="020B0502040204020203" pitchFamily="34" charset="0"/>
                <a:ea typeface="+mn-ea"/>
                <a:cs typeface="Segoe UI Light" panose="020B0502040204020203" pitchFamily="34" charset="0"/>
              </a:rPr>
              <a:t> </a:t>
            </a:r>
          </a:p>
          <a:p>
            <a:pPr marL="171450" lvl="0" indent="-171450">
              <a:buFont typeface="Arial" panose="020B0604020202020204" pitchFamily="34" charset="0"/>
              <a:buChar char="•"/>
            </a:pPr>
            <a:r>
              <a:rPr lang="en-US" sz="900" kern="1200" dirty="0">
                <a:solidFill>
                  <a:schemeClr val="tx1"/>
                </a:solidFill>
                <a:effectLst/>
                <a:latin typeface="Segoe UI Light" panose="020B0502040204020203" pitchFamily="34" charset="0"/>
                <a:ea typeface="+mn-ea"/>
                <a:cs typeface="Segoe UI Light" panose="020B0502040204020203" pitchFamily="34" charset="0"/>
              </a:rPr>
              <a:t>Predict customer intent – Leverage quick-start machine learning templates to predict churn or next best action.</a:t>
            </a:r>
          </a:p>
          <a:p>
            <a:pPr marL="0" indent="0">
              <a:buFont typeface="Arial" panose="020B0604020202020204" pitchFamily="34" charset="0"/>
              <a:buNone/>
            </a:pPr>
            <a:endParaRPr lang="en-US" sz="900" kern="1200" dirty="0">
              <a:solidFill>
                <a:schemeClr val="tx1"/>
              </a:solidFill>
              <a:effectLst/>
              <a:latin typeface="Segoe UI Light" panose="020B0502040204020203" pitchFamily="34" charset="0"/>
              <a:ea typeface="+mn-ea"/>
              <a:cs typeface="Segoe UI Light" panose="020B0502040204020203" pitchFamily="34" charset="0"/>
            </a:endParaRPr>
          </a:p>
          <a:p>
            <a:pPr marL="171450" lvl="0" indent="-171450">
              <a:buFont typeface="Arial" panose="020B0604020202020204" pitchFamily="34" charset="0"/>
              <a:buChar char="•"/>
            </a:pPr>
            <a:r>
              <a:rPr lang="en-US" sz="900" kern="1200" dirty="0">
                <a:solidFill>
                  <a:schemeClr val="tx1"/>
                </a:solidFill>
                <a:effectLst/>
                <a:latin typeface="Segoe UI Light" panose="020B0502040204020203" pitchFamily="34" charset="0"/>
                <a:ea typeface="+mn-ea"/>
                <a:cs typeface="Segoe UI Light" panose="020B0502040204020203" pitchFamily="34" charset="0"/>
              </a:rPr>
              <a:t>Spot trends and patterns – Gain customer insights with configurable metrics and </a:t>
            </a:r>
            <a:r>
              <a:rPr lang="en-US" sz="900" kern="1200" dirty="0" err="1">
                <a:solidFill>
                  <a:schemeClr val="tx1"/>
                </a:solidFill>
                <a:effectLst/>
                <a:latin typeface="Segoe UI Light" panose="020B0502040204020203" pitchFamily="34" charset="0"/>
                <a:ea typeface="+mn-ea"/>
                <a:cs typeface="Segoe UI Light" panose="020B0502040204020203" pitchFamily="34" charset="0"/>
              </a:rPr>
              <a:t>KPIs</a:t>
            </a:r>
            <a:r>
              <a:rPr lang="en-US" sz="900" kern="1200" dirty="0">
                <a:solidFill>
                  <a:schemeClr val="tx1"/>
                </a:solidFill>
                <a:effectLst/>
                <a:latin typeface="Segoe UI Light" panose="020B0502040204020203" pitchFamily="34" charset="0"/>
                <a:ea typeface="+mn-ea"/>
                <a:cs typeface="Segoe UI Light" panose="020B0502040204020203" pitchFamily="34" charset="0"/>
              </a:rPr>
              <a:t>. </a:t>
            </a:r>
          </a:p>
          <a:p>
            <a:pPr marL="0" indent="0">
              <a:buFont typeface="Arial" panose="020B0604020202020204" pitchFamily="34" charset="0"/>
              <a:buNone/>
            </a:pPr>
            <a:r>
              <a:rPr lang="en-US" sz="900" kern="1200" dirty="0">
                <a:solidFill>
                  <a:schemeClr val="tx1"/>
                </a:solidFill>
                <a:effectLst/>
                <a:latin typeface="Segoe UI Light" panose="020B0502040204020203" pitchFamily="34" charset="0"/>
                <a:ea typeface="+mn-ea"/>
                <a:cs typeface="Segoe UI Light" panose="020B0502040204020203" pitchFamily="34" charset="0"/>
              </a:rPr>
              <a:t> </a:t>
            </a:r>
          </a:p>
          <a:p>
            <a:pPr marL="171450" lvl="0" indent="-171450">
              <a:buFont typeface="Arial" panose="020B0604020202020204" pitchFamily="34" charset="0"/>
              <a:buChar char="•"/>
            </a:pPr>
            <a:r>
              <a:rPr lang="en-US" sz="900" kern="1200" dirty="0">
                <a:solidFill>
                  <a:schemeClr val="tx1"/>
                </a:solidFill>
                <a:effectLst/>
                <a:latin typeface="Segoe UI Light" panose="020B0502040204020203" pitchFamily="34" charset="0"/>
                <a:ea typeface="+mn-ea"/>
                <a:cs typeface="Segoe UI Light" panose="020B0502040204020203" pitchFamily="34" charset="0"/>
              </a:rPr>
              <a:t>Create richer customer segments – Easily discover and create new audience segments to deliver targeted messages and content. Find recommended segments based on AI.</a:t>
            </a:r>
          </a:p>
          <a:p>
            <a:pPr marL="0" indent="0">
              <a:buFont typeface="Arial" panose="020B0604020202020204" pitchFamily="34" charset="0"/>
              <a:buNone/>
            </a:pPr>
            <a:r>
              <a:rPr lang="en-US" sz="900" kern="1200" dirty="0">
                <a:solidFill>
                  <a:schemeClr val="tx1"/>
                </a:solidFill>
                <a:effectLst/>
                <a:latin typeface="Segoe UI Light" panose="020B0502040204020203" pitchFamily="34" charset="0"/>
                <a:ea typeface="+mn-ea"/>
                <a:cs typeface="Segoe UI Light" panose="020B0502040204020203" pitchFamily="34" charset="0"/>
              </a:rPr>
              <a:t> </a:t>
            </a:r>
          </a:p>
          <a:p>
            <a:pPr marL="171450" lvl="0" indent="-171450">
              <a:buFont typeface="Arial" panose="020B0604020202020204" pitchFamily="34" charset="0"/>
              <a:buChar char="•"/>
            </a:pPr>
            <a:r>
              <a:rPr lang="en-US" sz="900" kern="1200" dirty="0">
                <a:solidFill>
                  <a:schemeClr val="tx1"/>
                </a:solidFill>
                <a:effectLst/>
                <a:latin typeface="Segoe UI Light" panose="020B0502040204020203" pitchFamily="34" charset="0"/>
                <a:ea typeface="+mn-ea"/>
                <a:cs typeface="Segoe UI Light" panose="020B0502040204020203" pitchFamily="34" charset="0"/>
              </a:rPr>
              <a:t>Drive personalized experiences across channels – Empower marketing, sales, and service professionals with contextual customer insights and tailored customer profile cards infused into the business applications they already use every day. </a:t>
            </a:r>
          </a:p>
          <a:p>
            <a:pPr marL="0" indent="0">
              <a:buFont typeface="Arial" panose="020B0604020202020204" pitchFamily="34" charset="0"/>
              <a:buNone/>
            </a:pP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Automate customer-centric experiences and processes – Trigger workflows in response to customer actions and signals in real-time using Microsoft Flow.</a:t>
            </a:r>
          </a:p>
          <a:p>
            <a:endParaRPr lang="en-US" dirty="0"/>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46656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632942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283722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506447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492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87372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725458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52170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661832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90325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489999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9133473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24560067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50977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5351051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4688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8515001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248334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166564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550441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524600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661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2247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6513249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425014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4193823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7168163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1">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07474A-8C3B-419C-A988-A552A3C7D0C1}"/>
              </a:ext>
            </a:extLst>
          </p:cNvPr>
          <p:cNvPicPr>
            <a:picLocks noChangeAspect="1"/>
          </p:cNvPicPr>
          <p:nvPr userDrawn="1"/>
        </p:nvPicPr>
        <p:blipFill rotWithShape="1">
          <a:blip r:embed="rId2"/>
          <a:srcRect l="738" t="4333" r="4914" b="16119"/>
          <a:stretch/>
        </p:blipFill>
        <p:spPr>
          <a:xfrm>
            <a:off x="0" y="0"/>
            <a:ext cx="12190271" cy="6858000"/>
          </a:xfrm>
          <a:custGeom>
            <a:avLst/>
            <a:gdLst>
              <a:gd name="connsiteX0" fmla="*/ 0 w 12434711"/>
              <a:gd name="connsiteY0" fmla="*/ 0 h 6994525"/>
              <a:gd name="connsiteX1" fmla="*/ 12434711 w 12434711"/>
              <a:gd name="connsiteY1" fmla="*/ 0 h 6994525"/>
              <a:gd name="connsiteX2" fmla="*/ 12434711 w 12434711"/>
              <a:gd name="connsiteY2" fmla="*/ 6994525 h 6994525"/>
              <a:gd name="connsiteX3" fmla="*/ 0 w 12434711"/>
              <a:gd name="connsiteY3" fmla="*/ 6994525 h 6994525"/>
            </a:gdLst>
            <a:ahLst/>
            <a:cxnLst>
              <a:cxn ang="0">
                <a:pos x="connsiteX0" y="connsiteY0"/>
              </a:cxn>
              <a:cxn ang="0">
                <a:pos x="connsiteX1" y="connsiteY1"/>
              </a:cxn>
              <a:cxn ang="0">
                <a:pos x="connsiteX2" y="connsiteY2"/>
              </a:cxn>
              <a:cxn ang="0">
                <a:pos x="connsiteX3" y="connsiteY3"/>
              </a:cxn>
            </a:cxnLst>
            <a:rect l="l" t="t" r="r" b="b"/>
            <a:pathLst>
              <a:path w="12434711" h="6994525">
                <a:moveTo>
                  <a:pt x="0" y="0"/>
                </a:moveTo>
                <a:lnTo>
                  <a:pt x="12434711" y="0"/>
                </a:lnTo>
                <a:lnTo>
                  <a:pt x="12434711" y="6994525"/>
                </a:lnTo>
                <a:lnTo>
                  <a:pt x="0" y="6994525"/>
                </a:lnTo>
                <a:close/>
              </a:path>
            </a:pathLst>
          </a:cu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1" y="0"/>
            <a:ext cx="10541502"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209" rtl="0" eaLnBrk="1" latinLnBrk="0" hangingPunct="1">
              <a:lnSpc>
                <a:spcPct val="90000"/>
              </a:lnSpc>
              <a:spcBef>
                <a:spcPct val="0"/>
              </a:spcBef>
              <a:buNone/>
              <a:defRPr lang="en-US" sz="390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2000"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11181" y="501767"/>
            <a:ext cx="2335327" cy="501766"/>
          </a:xfrm>
          <a:prstGeom prst="rect">
            <a:avLst/>
          </a:prstGeom>
        </p:spPr>
      </p:pic>
    </p:spTree>
    <p:extLst>
      <p:ext uri="{BB962C8B-B14F-4D97-AF65-F5344CB8AC3E}">
        <p14:creationId xmlns:p14="http://schemas.microsoft.com/office/powerpoint/2010/main" val="4270763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00" strike="noStrike" spc="0">
                <a:solidFill>
                  <a:srgbClr val="2F2F2F"/>
                </a:solidFill>
              </a:defRPr>
            </a:lvl1pPr>
          </a:lstStyle>
          <a:p>
            <a:r>
              <a:rPr lang="en-US"/>
              <a:t>Title</a:t>
            </a:r>
          </a:p>
        </p:txBody>
      </p:sp>
    </p:spTree>
    <p:extLst>
      <p:ext uri="{BB962C8B-B14F-4D97-AF65-F5344CB8AC3E}">
        <p14:creationId xmlns:p14="http://schemas.microsoft.com/office/powerpoint/2010/main" val="301023914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800">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00">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800">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800">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800">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800">
                <a:solidFill>
                  <a:schemeClr val="bg2"/>
                </a:solidFill>
              </a:defRPr>
            </a:lvl1pPr>
          </a:lstStyle>
          <a:p>
            <a:pPr lvl="0"/>
            <a:r>
              <a:rPr lang="en-US"/>
              <a:t>Caption</a:t>
            </a:r>
          </a:p>
        </p:txBody>
      </p:sp>
    </p:spTree>
    <p:extLst>
      <p:ext uri="{BB962C8B-B14F-4D97-AF65-F5344CB8AC3E}">
        <p14:creationId xmlns:p14="http://schemas.microsoft.com/office/powerpoint/2010/main" val="384313103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300"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1324373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9401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75931754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grpSp>
        <p:nvGrpSpPr>
          <p:cNvPr id="7" name="Group 6">
            <a:extLst>
              <a:ext uri="{FF2B5EF4-FFF2-40B4-BE49-F238E27FC236}">
                <a16:creationId xmlns:a16="http://schemas.microsoft.com/office/drawing/2014/main" id="{29CC3C6F-0A69-4284-B809-AFDA182E6107}"/>
              </a:ext>
            </a:extLst>
          </p:cNvPr>
          <p:cNvGrpSpPr/>
          <p:nvPr userDrawn="1"/>
        </p:nvGrpSpPr>
        <p:grpSpPr>
          <a:xfrm>
            <a:off x="455996" y="440495"/>
            <a:ext cx="914788" cy="196431"/>
            <a:chOff x="465139" y="449264"/>
            <a:chExt cx="933131" cy="200341"/>
          </a:xfrm>
        </p:grpSpPr>
        <p:pic>
          <p:nvPicPr>
            <p:cNvPr id="8" name="Picture 7">
              <a:extLst>
                <a:ext uri="{FF2B5EF4-FFF2-40B4-BE49-F238E27FC236}">
                  <a16:creationId xmlns:a16="http://schemas.microsoft.com/office/drawing/2014/main" id="{D2350CD3-032F-48A9-8666-51D2BD4BFA1E}"/>
                </a:ext>
              </a:extLst>
            </p:cNvPr>
            <p:cNvPicPr>
              <a:picLocks noChangeAspect="1"/>
            </p:cNvPicPr>
            <p:nvPr userDrawn="1"/>
          </p:nvPicPr>
          <p:blipFill rotWithShape="1">
            <a:blip r:embed="rId3"/>
            <a:srcRect l="26716" r="872" b="4064"/>
            <a:stretch/>
          </p:blipFill>
          <p:spPr bwMode="black">
            <a:xfrm>
              <a:off x="721996" y="459092"/>
              <a:ext cx="676274" cy="187779"/>
            </a:xfrm>
            <a:prstGeom prst="rect">
              <a:avLst/>
            </a:prstGeom>
          </p:spPr>
        </p:pic>
        <p:pic>
          <p:nvPicPr>
            <p:cNvPr id="10" name="MS logo gray - EMF">
              <a:extLst>
                <a:ext uri="{FF2B5EF4-FFF2-40B4-BE49-F238E27FC236}">
                  <a16:creationId xmlns:a16="http://schemas.microsoft.com/office/drawing/2014/main" id="{1709FD76-81F3-4808-99A9-DEF7E5F603B9}"/>
                </a:ext>
              </a:extLst>
            </p:cNvPr>
            <p:cNvPicPr>
              <a:picLocks noChangeAspect="1"/>
            </p:cNvPicPr>
            <p:nvPr userDrawn="1"/>
          </p:nvPicPr>
          <p:blipFill rotWithShape="1">
            <a:blip r:embed="rId2"/>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6888680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048819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0877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08491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533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66897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40"/>
          <a:srcRect l="762"/>
          <a:stretch/>
        </p:blipFill>
        <p:spPr>
          <a:xfrm rot="5400000">
            <a:off x="9509760" y="2843773"/>
            <a:ext cx="6858000" cy="1170455"/>
          </a:xfrm>
          <a:prstGeom prst="rect">
            <a:avLst/>
          </a:prstGeom>
        </p:spPr>
      </p:pic>
      <p:pic>
        <p:nvPicPr>
          <p:cNvPr id="50" name="Picture 49">
            <a:extLst>
              <a:ext uri="{FF2B5EF4-FFF2-40B4-BE49-F238E27FC236}">
                <a16:creationId xmlns:a16="http://schemas.microsoft.com/office/drawing/2014/main" id="{A113E65B-D49E-4DD0-8A45-1556537CC2F8}"/>
              </a:ext>
            </a:extLst>
          </p:cNvPr>
          <p:cNvPicPr>
            <a:picLocks noChangeAspect="1"/>
          </p:cNvPicPr>
          <p:nvPr userDrawn="1"/>
        </p:nvPicPr>
        <p:blipFill>
          <a:blip r:embed="rId41"/>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345001026"/>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 id="2147484837" r:id="rId12"/>
    <p:sldLayoutId id="2147484838" r:id="rId13"/>
    <p:sldLayoutId id="2147484839" r:id="rId14"/>
    <p:sldLayoutId id="2147484840" r:id="rId15"/>
    <p:sldLayoutId id="2147484841" r:id="rId16"/>
    <p:sldLayoutId id="2147484842" r:id="rId17"/>
    <p:sldLayoutId id="2147484843" r:id="rId18"/>
    <p:sldLayoutId id="2147484844" r:id="rId19"/>
    <p:sldLayoutId id="2147484845" r:id="rId20"/>
    <p:sldLayoutId id="2147484846" r:id="rId21"/>
    <p:sldLayoutId id="2147484847" r:id="rId22"/>
    <p:sldLayoutId id="2147484848" r:id="rId23"/>
    <p:sldLayoutId id="2147484849" r:id="rId24"/>
    <p:sldLayoutId id="2147484850" r:id="rId25"/>
    <p:sldLayoutId id="2147484851" r:id="rId26"/>
    <p:sldLayoutId id="2147484852" r:id="rId27"/>
    <p:sldLayoutId id="2147484853" r:id="rId28"/>
    <p:sldLayoutId id="2147484854" r:id="rId29"/>
    <p:sldLayoutId id="2147484855" r:id="rId30"/>
    <p:sldLayoutId id="2147484856" r:id="rId31"/>
    <p:sldLayoutId id="2147484857" r:id="rId32"/>
    <p:sldLayoutId id="2147484858" r:id="rId33"/>
    <p:sldLayoutId id="2147484859" r:id="rId34"/>
    <p:sldLayoutId id="2147484860" r:id="rId35"/>
    <p:sldLayoutId id="2147484861" r:id="rId36"/>
    <p:sldLayoutId id="2147484862" r:id="rId37"/>
    <p:sldLayoutId id="2147484863" r:id="rId38"/>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1354">
          <p15:clr>
            <a:srgbClr val="C35EA4"/>
          </p15:clr>
        </p15:guide>
        <p15:guide id="32" pos="1498">
          <p15:clr>
            <a:srgbClr val="C35EA4"/>
          </p15:clr>
        </p15:guide>
        <p15:guide id="33" pos="2567">
          <p15:clr>
            <a:srgbClr val="C35EA4"/>
          </p15:clr>
        </p15:guide>
        <p15:guide id="34" pos="2711">
          <p15:clr>
            <a:srgbClr val="C35EA4"/>
          </p15:clr>
        </p15:guide>
        <p15:guide id="35" pos="3778">
          <p15:clr>
            <a:srgbClr val="C35EA4"/>
          </p15:clr>
        </p15:guide>
        <p15:guide id="36" pos="3924">
          <p15:clr>
            <a:srgbClr val="C35EA4"/>
          </p15:clr>
        </p15:guide>
        <p15:guide id="37" pos="4983">
          <p15:clr>
            <a:srgbClr val="C35EA4"/>
          </p15:clr>
        </p15:guide>
        <p15:guide id="38" pos="5127">
          <p15:clr>
            <a:srgbClr val="C35EA4"/>
          </p15:clr>
        </p15:guide>
        <p15:guide id="39" pos="6199">
          <p15:clr>
            <a:srgbClr val="C35EA4"/>
          </p15:clr>
        </p15:guide>
        <p15:guide id="40" pos="6342">
          <p15:clr>
            <a:srgbClr val="C35EA4"/>
          </p15:clr>
        </p15:guide>
        <p15:guide id="41" pos="287">
          <p15:clr>
            <a:srgbClr val="F26B43"/>
          </p15:clr>
        </p15:guide>
        <p15:guide id="42" pos="7409">
          <p15:clr>
            <a:srgbClr val="F26B43"/>
          </p15:clr>
        </p15:guide>
        <p15:guide id="43" orient="horz" pos="736">
          <p15:clr>
            <a:srgbClr val="5ACBF0"/>
          </p15:clr>
        </p15:guide>
        <p15:guide id="44" orient="horz" pos="1339">
          <p15:clr>
            <a:srgbClr val="5ACBF0"/>
          </p15:clr>
        </p15:guide>
        <p15:guide id="45" orient="horz" pos="593">
          <p15:clr>
            <a:srgbClr val="5ACBF0"/>
          </p15:clr>
        </p15:guide>
        <p15:guide id="46" orient="horz" pos="1484">
          <p15:clr>
            <a:srgbClr val="5ACBF0"/>
          </p15:clr>
        </p15:guide>
        <p15:guide id="47" orient="horz" pos="2088">
          <p15:clr>
            <a:srgbClr val="5ACBF0"/>
          </p15:clr>
        </p15:guide>
        <p15:guide id="48" orient="horz" pos="2231">
          <p15:clr>
            <a:srgbClr val="5ACBF0"/>
          </p15:clr>
        </p15:guide>
        <p15:guide id="49" orient="horz" pos="277">
          <p15:clr>
            <a:srgbClr val="F26B43"/>
          </p15:clr>
        </p15:guide>
        <p15:guide id="50" orient="horz" pos="4040">
          <p15:clr>
            <a:srgbClr val="F26B43"/>
          </p15:clr>
        </p15:guide>
        <p15:guide id="51" orient="horz" pos="2835">
          <p15:clr>
            <a:srgbClr val="5ACBF0"/>
          </p15:clr>
        </p15:guide>
        <p15:guide id="52" orient="horz" pos="2979">
          <p15:clr>
            <a:srgbClr val="5ACBF0"/>
          </p15:clr>
        </p15:guide>
        <p15:guide id="53" orient="horz" pos="3583">
          <p15:clr>
            <a:srgbClr val="5ACBF0"/>
          </p15:clr>
        </p15:guide>
        <p15:guide id="54" orient="horz" pos="3726">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www.accenture.com/t20171031T052156Z__w__/us-en/_acnmedia/PDF-34/Accenture-Pulse-Check-Dive-Key-Findings-Personalized-Experiences.pdf" TargetMode="External"/><Relationship Id="rId5" Type="http://schemas.openxmlformats.org/officeDocument/2006/relationships/hyperlink" Target="https://www.mckinsey.com/business-functions/marketing-and-sales/our-insights/how-b2b-digital-leaders-drive-five-times-more-revenue-growth-than-their-peers" TargetMode="External"/><Relationship Id="rId4" Type="http://schemas.openxmlformats.org/officeDocument/2006/relationships/hyperlink" Target="https://www.ciodive.com/news/data-business-decisions-Forrester/57278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hyperlink" Target="https://www.mckinsey.com/~/media/McKinsey/Featured%20Insights/Customer%20Experience/CX%20Compendium%202017/Customer-experience-compendium-July-2017.ashx" TargetMode="External"/><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0F25B8-2F92-4426-927A-5EF60ECF11AB}"/>
              </a:ext>
            </a:extLst>
          </p:cNvPr>
          <p:cNvSpPr>
            <a:spLocks noGrp="1"/>
          </p:cNvSpPr>
          <p:nvPr>
            <p:ph type="title"/>
          </p:nvPr>
        </p:nvSpPr>
        <p:spPr/>
        <p:txBody>
          <a:bodyPr/>
          <a:lstStyle/>
          <a:p>
            <a:r>
              <a:rPr lang="en-US" dirty="0"/>
              <a:t>Generate value with proactive insights</a:t>
            </a:r>
          </a:p>
        </p:txBody>
      </p:sp>
      <p:sp>
        <p:nvSpPr>
          <p:cNvPr id="9" name="Text Placeholder 8">
            <a:extLst>
              <a:ext uri="{FF2B5EF4-FFF2-40B4-BE49-F238E27FC236}">
                <a16:creationId xmlns:a16="http://schemas.microsoft.com/office/drawing/2014/main" id="{E64AA7BB-00E5-4F26-A657-10C15E1D3035}"/>
              </a:ext>
            </a:extLst>
          </p:cNvPr>
          <p:cNvSpPr>
            <a:spLocks noGrp="1"/>
          </p:cNvSpPr>
          <p:nvPr>
            <p:ph type="body" sz="quarter" idx="12"/>
          </p:nvPr>
        </p:nvSpPr>
        <p:spPr>
          <a:xfrm>
            <a:off x="582042" y="3962400"/>
            <a:ext cx="4164583" cy="677108"/>
          </a:xfrm>
        </p:spPr>
        <p:txBody>
          <a:bodyPr/>
          <a:lstStyle/>
          <a:p>
            <a:r>
              <a:rPr lang="en-US" dirty="0"/>
              <a:t>Power BI + Dynamics 365 Customer Insights</a:t>
            </a:r>
          </a:p>
        </p:txBody>
      </p:sp>
    </p:spTree>
    <p:extLst>
      <p:ext uri="{BB962C8B-B14F-4D97-AF65-F5344CB8AC3E}">
        <p14:creationId xmlns:p14="http://schemas.microsoft.com/office/powerpoint/2010/main" val="113332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F2D138F3-6826-4BF0-A5C9-9B18116FF1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18" t="33000" r="14318" b="33000"/>
          <a:stretch/>
        </p:blipFill>
        <p:spPr>
          <a:xfrm>
            <a:off x="584200" y="6233751"/>
            <a:ext cx="1177925" cy="382638"/>
          </a:xfrm>
          <a:prstGeom prst="rect">
            <a:avLst/>
          </a:prstGeom>
        </p:spPr>
      </p:pic>
      <p:sp>
        <p:nvSpPr>
          <p:cNvPr id="15" name="Freeform: Shape 14">
            <a:extLst>
              <a:ext uri="{FF2B5EF4-FFF2-40B4-BE49-F238E27FC236}">
                <a16:creationId xmlns:a16="http://schemas.microsoft.com/office/drawing/2014/main" id="{77597069-11FC-4028-BD58-06E63647DF55}"/>
              </a:ext>
            </a:extLst>
          </p:cNvPr>
          <p:cNvSpPr/>
          <p:nvPr/>
        </p:nvSpPr>
        <p:spPr bwMode="auto">
          <a:xfrm flipH="1" flipV="1">
            <a:off x="-1" y="3505655"/>
            <a:ext cx="4771769" cy="21862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15">
            <a:extLst>
              <a:ext uri="{FF2B5EF4-FFF2-40B4-BE49-F238E27FC236}">
                <a16:creationId xmlns:a16="http://schemas.microsoft.com/office/drawing/2014/main" id="{11D8803B-5A25-43B7-BEE4-47EE1D9CE6A8}"/>
              </a:ext>
            </a:extLst>
          </p:cNvPr>
          <p:cNvPicPr>
            <a:picLocks noChangeAspect="1"/>
          </p:cNvPicPr>
          <p:nvPr/>
        </p:nvPicPr>
        <p:blipFill rotWithShape="1">
          <a:blip r:embed="rId4"/>
          <a:srcRect l="32970" t="469" r="5787" b="612"/>
          <a:stretch/>
        </p:blipFill>
        <p:spPr>
          <a:xfrm>
            <a:off x="5073445" y="643731"/>
            <a:ext cx="7118556" cy="3080544"/>
          </a:xfrm>
          <a:custGeom>
            <a:avLst/>
            <a:gdLst>
              <a:gd name="connsiteX0" fmla="*/ 0 w 12191115"/>
              <a:gd name="connsiteY0" fmla="*/ 0 h 1788349"/>
              <a:gd name="connsiteX1" fmla="*/ 12191115 w 12191115"/>
              <a:gd name="connsiteY1" fmla="*/ 0 h 1788349"/>
              <a:gd name="connsiteX2" fmla="*/ 12191115 w 12191115"/>
              <a:gd name="connsiteY2" fmla="*/ 1788349 h 1788349"/>
              <a:gd name="connsiteX3" fmla="*/ 0 w 12191115"/>
              <a:gd name="connsiteY3" fmla="*/ 1788349 h 1788349"/>
            </a:gdLst>
            <a:ahLst/>
            <a:cxnLst>
              <a:cxn ang="0">
                <a:pos x="connsiteX0" y="connsiteY0"/>
              </a:cxn>
              <a:cxn ang="0">
                <a:pos x="connsiteX1" y="connsiteY1"/>
              </a:cxn>
              <a:cxn ang="0">
                <a:pos x="connsiteX2" y="connsiteY2"/>
              </a:cxn>
              <a:cxn ang="0">
                <a:pos x="connsiteX3" y="connsiteY3"/>
              </a:cxn>
            </a:cxnLst>
            <a:rect l="l" t="t" r="r" b="b"/>
            <a:pathLst>
              <a:path w="12191115" h="1788349">
                <a:moveTo>
                  <a:pt x="0" y="0"/>
                </a:moveTo>
                <a:lnTo>
                  <a:pt x="12191115" y="0"/>
                </a:lnTo>
                <a:lnTo>
                  <a:pt x="12191115" y="1788349"/>
                </a:lnTo>
                <a:lnTo>
                  <a:pt x="0" y="1788349"/>
                </a:lnTo>
                <a:close/>
              </a:path>
            </a:pathLst>
          </a:custGeom>
        </p:spPr>
      </p:pic>
      <p:sp>
        <p:nvSpPr>
          <p:cNvPr id="17" name="Freeform: Shape 16">
            <a:extLst>
              <a:ext uri="{FF2B5EF4-FFF2-40B4-BE49-F238E27FC236}">
                <a16:creationId xmlns:a16="http://schemas.microsoft.com/office/drawing/2014/main" id="{5BB4C0EC-B132-409F-9931-9927209F2566}"/>
              </a:ext>
            </a:extLst>
          </p:cNvPr>
          <p:cNvSpPr/>
          <p:nvPr/>
        </p:nvSpPr>
        <p:spPr bwMode="auto">
          <a:xfrm>
            <a:off x="584201" y="1379909"/>
            <a:ext cx="4317999" cy="2117811"/>
          </a:xfrm>
          <a:custGeom>
            <a:avLst/>
            <a:gdLst>
              <a:gd name="connsiteX0" fmla="*/ 0 w 12191998"/>
              <a:gd name="connsiteY0" fmla="*/ 0 h 1691640"/>
              <a:gd name="connsiteX1" fmla="*/ 12191998 w 12191998"/>
              <a:gd name="connsiteY1" fmla="*/ 0 h 1691640"/>
              <a:gd name="connsiteX2" fmla="*/ 12191998 w 12191998"/>
              <a:gd name="connsiteY2" fmla="*/ 1691640 h 1691640"/>
              <a:gd name="connsiteX3" fmla="*/ 0 w 12191998"/>
              <a:gd name="connsiteY3" fmla="*/ 1691640 h 1691640"/>
              <a:gd name="connsiteX4" fmla="*/ 0 w 12191998"/>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1691640">
                <a:moveTo>
                  <a:pt x="0" y="0"/>
                </a:moveTo>
                <a:lnTo>
                  <a:pt x="12191998" y="0"/>
                </a:lnTo>
                <a:lnTo>
                  <a:pt x="12191998" y="1691640"/>
                </a:lnTo>
                <a:lnTo>
                  <a:pt x="0" y="1691640"/>
                </a:ln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defRPr/>
            </a:pPr>
            <a:r>
              <a:rPr lang="en-US" sz="2000" i="1" dirty="0">
                <a:solidFill>
                  <a:schemeClr val="tx1"/>
                </a:solidFill>
              </a:rPr>
              <a:t>With Dynamics 365 Customer Insights, we can look back and forward to create a unique and unforgettable customer experience.</a:t>
            </a:r>
          </a:p>
          <a:p>
            <a:pPr lvl="0">
              <a:spcBef>
                <a:spcPts val="600"/>
              </a:spcBef>
              <a:defRPr/>
            </a:pPr>
            <a:r>
              <a:rPr lang="en-US" dirty="0" err="1">
                <a:solidFill>
                  <a:schemeClr val="tx2"/>
                </a:solidFill>
                <a:latin typeface="+mj-lt"/>
              </a:rPr>
              <a:t>Bernt</a:t>
            </a:r>
            <a:r>
              <a:rPr lang="en-US" dirty="0">
                <a:solidFill>
                  <a:schemeClr val="tx2"/>
                </a:solidFill>
                <a:latin typeface="+mj-lt"/>
              </a:rPr>
              <a:t> Bisgaard Caspersen</a:t>
            </a:r>
            <a:br>
              <a:rPr lang="en-US" dirty="0">
                <a:solidFill>
                  <a:schemeClr val="tx2"/>
                </a:solidFill>
                <a:latin typeface="+mj-lt"/>
              </a:rPr>
            </a:br>
            <a:r>
              <a:rPr lang="en-US" dirty="0">
                <a:solidFill>
                  <a:schemeClr val="tx2"/>
                </a:solidFill>
                <a:latin typeface="+mj-lt"/>
              </a:rPr>
              <a:t>Head of Solution Team &amp; Architecture</a:t>
            </a:r>
          </a:p>
          <a:p>
            <a:pPr lvl="0">
              <a:defRPr/>
            </a:pPr>
            <a:r>
              <a:rPr lang="en-US" dirty="0">
                <a:solidFill>
                  <a:schemeClr val="tx2"/>
                </a:solidFill>
                <a:latin typeface="+mj-lt"/>
              </a:rPr>
              <a:t>Tivoli</a:t>
            </a:r>
          </a:p>
        </p:txBody>
      </p:sp>
      <p:sp>
        <p:nvSpPr>
          <p:cNvPr id="18" name="Freeform: Shape 17">
            <a:extLst>
              <a:ext uri="{FF2B5EF4-FFF2-40B4-BE49-F238E27FC236}">
                <a16:creationId xmlns:a16="http://schemas.microsoft.com/office/drawing/2014/main" id="{2053EA56-5A04-48A2-A683-FC3C36BDDEF8}"/>
              </a:ext>
            </a:extLst>
          </p:cNvPr>
          <p:cNvSpPr/>
          <p:nvPr/>
        </p:nvSpPr>
        <p:spPr bwMode="auto">
          <a:xfrm>
            <a:off x="783445" y="643731"/>
            <a:ext cx="4223529" cy="46355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a:extLst>
              <a:ext uri="{FF2B5EF4-FFF2-40B4-BE49-F238E27FC236}">
                <a16:creationId xmlns:a16="http://schemas.microsoft.com/office/drawing/2014/main" id="{CAF0D406-0356-454E-96ED-0ADE3C7B4EAB}"/>
              </a:ext>
            </a:extLst>
          </p:cNvPr>
          <p:cNvGrpSpPr/>
          <p:nvPr/>
        </p:nvGrpSpPr>
        <p:grpSpPr>
          <a:xfrm>
            <a:off x="584200" y="835586"/>
            <a:ext cx="371160" cy="371160"/>
            <a:chOff x="490380" y="1113631"/>
            <a:chExt cx="766762" cy="766762"/>
          </a:xfrm>
        </p:grpSpPr>
        <p:sp>
          <p:nvSpPr>
            <p:cNvPr id="20" name="Oval 19">
              <a:extLst>
                <a:ext uri="{FF2B5EF4-FFF2-40B4-BE49-F238E27FC236}">
                  <a16:creationId xmlns:a16="http://schemas.microsoft.com/office/drawing/2014/main" id="{99DEBEBB-4E72-46CF-97E5-F8200DD2C45B}"/>
                </a:ext>
              </a:extLst>
            </p:cNvPr>
            <p:cNvSpPr/>
            <p:nvPr/>
          </p:nvSpPr>
          <p:spPr bwMode="auto">
            <a:xfrm>
              <a:off x="490380" y="1113631"/>
              <a:ext cx="766762" cy="76676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nvGrpSpPr>
            <p:cNvPr id="21" name="Graphic 12">
              <a:extLst>
                <a:ext uri="{FF2B5EF4-FFF2-40B4-BE49-F238E27FC236}">
                  <a16:creationId xmlns:a16="http://schemas.microsoft.com/office/drawing/2014/main" id="{C6A5BED1-370C-4887-A019-4EFF3373F7F5}"/>
                </a:ext>
              </a:extLst>
            </p:cNvPr>
            <p:cNvGrpSpPr/>
            <p:nvPr/>
          </p:nvGrpSpPr>
          <p:grpSpPr>
            <a:xfrm flipH="1">
              <a:off x="619660" y="1318684"/>
              <a:ext cx="508202" cy="356656"/>
              <a:chOff x="5753695" y="3190875"/>
              <a:chExt cx="669726" cy="470014"/>
            </a:xfrm>
            <a:solidFill>
              <a:schemeClr val="bg1"/>
            </a:solidFill>
          </p:grpSpPr>
          <p:sp>
            <p:nvSpPr>
              <p:cNvPr id="22" name="Freeform: Shape 21">
                <a:extLst>
                  <a:ext uri="{FF2B5EF4-FFF2-40B4-BE49-F238E27FC236}">
                    <a16:creationId xmlns:a16="http://schemas.microsoft.com/office/drawing/2014/main" id="{5AB1ACC6-2D55-4554-A0F6-3009280A9BC3}"/>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0132BC5-D2F0-4490-99AB-261EB540F8F2}"/>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en-US"/>
              </a:p>
            </p:txBody>
          </p:sp>
        </p:grpSp>
      </p:grpSp>
      <p:grpSp>
        <p:nvGrpSpPr>
          <p:cNvPr id="28" name="Group 27">
            <a:extLst>
              <a:ext uri="{FF2B5EF4-FFF2-40B4-BE49-F238E27FC236}">
                <a16:creationId xmlns:a16="http://schemas.microsoft.com/office/drawing/2014/main" id="{FD3D71C7-9B68-40DE-8836-D7F8762C0CCD}"/>
              </a:ext>
            </a:extLst>
          </p:cNvPr>
          <p:cNvGrpSpPr/>
          <p:nvPr/>
        </p:nvGrpSpPr>
        <p:grpSpPr>
          <a:xfrm flipH="1" flipV="1">
            <a:off x="4572522" y="3177723"/>
            <a:ext cx="371160" cy="371160"/>
            <a:chOff x="490380" y="1113631"/>
            <a:chExt cx="766762" cy="766762"/>
          </a:xfrm>
        </p:grpSpPr>
        <p:sp>
          <p:nvSpPr>
            <p:cNvPr id="29" name="Oval 28">
              <a:extLst>
                <a:ext uri="{FF2B5EF4-FFF2-40B4-BE49-F238E27FC236}">
                  <a16:creationId xmlns:a16="http://schemas.microsoft.com/office/drawing/2014/main" id="{86C776B6-1EC4-468D-9E53-F26C199E758A}"/>
                </a:ext>
              </a:extLst>
            </p:cNvPr>
            <p:cNvSpPr/>
            <p:nvPr/>
          </p:nvSpPr>
          <p:spPr bwMode="auto">
            <a:xfrm>
              <a:off x="490380" y="1113631"/>
              <a:ext cx="766762" cy="76676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nvGrpSpPr>
            <p:cNvPr id="30" name="Graphic 12">
              <a:extLst>
                <a:ext uri="{FF2B5EF4-FFF2-40B4-BE49-F238E27FC236}">
                  <a16:creationId xmlns:a16="http://schemas.microsoft.com/office/drawing/2014/main" id="{5F041F4A-C10A-45ED-BD10-414448FA9E32}"/>
                </a:ext>
              </a:extLst>
            </p:cNvPr>
            <p:cNvGrpSpPr/>
            <p:nvPr/>
          </p:nvGrpSpPr>
          <p:grpSpPr>
            <a:xfrm flipH="1">
              <a:off x="619660" y="1318684"/>
              <a:ext cx="508202" cy="356656"/>
              <a:chOff x="5753695" y="3190875"/>
              <a:chExt cx="669726" cy="470014"/>
            </a:xfrm>
            <a:solidFill>
              <a:schemeClr val="bg1"/>
            </a:solidFill>
          </p:grpSpPr>
          <p:sp>
            <p:nvSpPr>
              <p:cNvPr id="31" name="Freeform: Shape 30">
                <a:extLst>
                  <a:ext uri="{FF2B5EF4-FFF2-40B4-BE49-F238E27FC236}">
                    <a16:creationId xmlns:a16="http://schemas.microsoft.com/office/drawing/2014/main" id="{1600C9E8-D30D-40C3-A85F-89CE312ABB88}"/>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ABE83C9-A491-491C-A36E-C3180F662B7F}"/>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en-US"/>
              </a:p>
            </p:txBody>
          </p:sp>
        </p:grpSp>
      </p:grpSp>
      <p:cxnSp>
        <p:nvCxnSpPr>
          <p:cNvPr id="33" name="Straight Connector 32">
            <a:extLst>
              <a:ext uri="{FF2B5EF4-FFF2-40B4-BE49-F238E27FC236}">
                <a16:creationId xmlns:a16="http://schemas.microsoft.com/office/drawing/2014/main" id="{491D36B2-CE4B-4ABF-8262-AB00401977BD}"/>
              </a:ext>
            </a:extLst>
          </p:cNvPr>
          <p:cNvCxnSpPr>
            <a:cxnSpLocks/>
          </p:cNvCxnSpPr>
          <p:nvPr/>
        </p:nvCxnSpPr>
        <p:spPr>
          <a:xfrm>
            <a:off x="5008563" y="643731"/>
            <a:ext cx="0" cy="3080544"/>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4" name="Title 7">
            <a:extLst>
              <a:ext uri="{FF2B5EF4-FFF2-40B4-BE49-F238E27FC236}">
                <a16:creationId xmlns:a16="http://schemas.microsoft.com/office/drawing/2014/main" id="{75D08FBB-8774-47D0-808D-7C383F929FFB}"/>
              </a:ext>
            </a:extLst>
          </p:cNvPr>
          <p:cNvSpPr txBox="1">
            <a:spLocks/>
          </p:cNvSpPr>
          <p:nvPr/>
        </p:nvSpPr>
        <p:spPr>
          <a:xfrm>
            <a:off x="-1" y="3848100"/>
            <a:ext cx="4943476" cy="2261826"/>
          </a:xfrm>
          <a:prstGeom prst="rect">
            <a:avLst/>
          </a:prstGeom>
          <a:solidFill>
            <a:srgbClr val="E6E6E6"/>
          </a:solidFill>
        </p:spPr>
        <p:txBody>
          <a:bodyPr vert="horz" wrap="square" lIns="594360" tIns="38100" rIns="88900" bIns="38100" rtlCol="0" anchor="ctr">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spcBef>
                <a:spcPts val="0"/>
              </a:spcBef>
            </a:pPr>
            <a:r>
              <a:rPr lang="en-US" sz="2000" spc="0" dirty="0">
                <a:solidFill>
                  <a:schemeClr val="accent2"/>
                </a:solidFill>
              </a:rPr>
              <a:t>Tivoli Gardens theme park delights and charms guests </a:t>
            </a:r>
          </a:p>
        </p:txBody>
      </p:sp>
      <p:sp>
        <p:nvSpPr>
          <p:cNvPr id="35" name="Freeform: Shape 34">
            <a:extLst>
              <a:ext uri="{FF2B5EF4-FFF2-40B4-BE49-F238E27FC236}">
                <a16:creationId xmlns:a16="http://schemas.microsoft.com/office/drawing/2014/main" id="{3EC904E5-A181-47E9-AF73-7FAA35AC4DE1}"/>
              </a:ext>
            </a:extLst>
          </p:cNvPr>
          <p:cNvSpPr/>
          <p:nvPr/>
        </p:nvSpPr>
        <p:spPr bwMode="auto">
          <a:xfrm>
            <a:off x="5073445" y="3848100"/>
            <a:ext cx="7118556" cy="2261826"/>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 Placeholder 8">
            <a:extLst>
              <a:ext uri="{FF2B5EF4-FFF2-40B4-BE49-F238E27FC236}">
                <a16:creationId xmlns:a16="http://schemas.microsoft.com/office/drawing/2014/main" id="{D6DE4342-C245-4A42-8593-998FD1B1DA57}"/>
              </a:ext>
            </a:extLst>
          </p:cNvPr>
          <p:cNvSpPr txBox="1">
            <a:spLocks/>
          </p:cNvSpPr>
          <p:nvPr/>
        </p:nvSpPr>
        <p:spPr>
          <a:xfrm>
            <a:off x="5343525" y="3848100"/>
            <a:ext cx="6848476" cy="2261826"/>
          </a:xfrm>
          <a:prstGeom prst="rect">
            <a:avLst/>
          </a:prstGeom>
        </p:spPr>
        <p:txBody>
          <a:bodyPr lIns="0" tIns="0" rIns="0" bIns="0"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500"/>
              </a:spcBef>
              <a:spcAft>
                <a:spcPts val="1200"/>
              </a:spcAft>
              <a:buClr>
                <a:schemeClr val="tx2"/>
              </a:buClr>
              <a:buSzPct val="100000"/>
              <a:buNone/>
            </a:pPr>
            <a:r>
              <a:rPr lang="en-US" sz="2000" dirty="0"/>
              <a:t>Reduce churn with AI-driven insights</a:t>
            </a:r>
          </a:p>
          <a:p>
            <a:pPr marL="0" indent="0">
              <a:spcBef>
                <a:spcPts val="1500"/>
              </a:spcBef>
              <a:spcAft>
                <a:spcPts val="1200"/>
              </a:spcAft>
              <a:buClr>
                <a:schemeClr val="tx2"/>
              </a:buClr>
              <a:buSzPct val="100000"/>
              <a:buNone/>
            </a:pPr>
            <a:r>
              <a:rPr lang="en-US" sz="2000" dirty="0"/>
              <a:t>Increase visit frequency with personalized communications </a:t>
            </a:r>
          </a:p>
          <a:p>
            <a:pPr marL="0" indent="0">
              <a:spcBef>
                <a:spcPts val="1500"/>
              </a:spcBef>
              <a:spcAft>
                <a:spcPts val="1200"/>
              </a:spcAft>
              <a:buClr>
                <a:schemeClr val="tx2"/>
              </a:buClr>
              <a:buSzPct val="100000"/>
              <a:buNone/>
            </a:pPr>
            <a:r>
              <a:rPr lang="en-US" sz="2000" dirty="0"/>
              <a:t>Tailor customer service interactions with personalized activity recommendations</a:t>
            </a:r>
          </a:p>
        </p:txBody>
      </p:sp>
      <p:grpSp>
        <p:nvGrpSpPr>
          <p:cNvPr id="37" name="Group 36">
            <a:extLst>
              <a:ext uri="{FF2B5EF4-FFF2-40B4-BE49-F238E27FC236}">
                <a16:creationId xmlns:a16="http://schemas.microsoft.com/office/drawing/2014/main" id="{58E268D8-C2D0-47A3-A064-0AF53675487B}"/>
              </a:ext>
            </a:extLst>
          </p:cNvPr>
          <p:cNvGrpSpPr/>
          <p:nvPr/>
        </p:nvGrpSpPr>
        <p:grpSpPr>
          <a:xfrm>
            <a:off x="4996244" y="3952875"/>
            <a:ext cx="154400" cy="438150"/>
            <a:chOff x="4996244" y="4029075"/>
            <a:chExt cx="154400" cy="438150"/>
          </a:xfrm>
        </p:grpSpPr>
        <p:sp>
          <p:nvSpPr>
            <p:cNvPr id="38" name="Oval 37">
              <a:extLst>
                <a:ext uri="{FF2B5EF4-FFF2-40B4-BE49-F238E27FC236}">
                  <a16:creationId xmlns:a16="http://schemas.microsoft.com/office/drawing/2014/main" id="{AFB7E4F3-6B49-4669-9642-E4339741B9B8}"/>
                </a:ext>
              </a:extLst>
            </p:cNvPr>
            <p:cNvSpPr/>
            <p:nvPr/>
          </p:nvSpPr>
          <p:spPr bwMode="auto">
            <a:xfrm>
              <a:off x="4996244" y="4170950"/>
              <a:ext cx="154400" cy="1544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cxnSp>
          <p:nvCxnSpPr>
            <p:cNvPr id="39" name="Straight Connector 38">
              <a:extLst>
                <a:ext uri="{FF2B5EF4-FFF2-40B4-BE49-F238E27FC236}">
                  <a16:creationId xmlns:a16="http://schemas.microsoft.com/office/drawing/2014/main" id="{64FC9377-39D2-4D51-AFC4-82E4183FC39D}"/>
                </a:ext>
              </a:extLst>
            </p:cNvPr>
            <p:cNvCxnSpPr>
              <a:cxnSpLocks/>
            </p:cNvCxnSpPr>
            <p:nvPr/>
          </p:nvCxnSpPr>
          <p:spPr>
            <a:xfrm>
              <a:off x="5073445" y="4029075"/>
              <a:ext cx="0" cy="43815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2EE22169-541E-4241-B3AD-C0CD6BC5AF6F}"/>
              </a:ext>
            </a:extLst>
          </p:cNvPr>
          <p:cNvGrpSpPr/>
          <p:nvPr/>
        </p:nvGrpSpPr>
        <p:grpSpPr>
          <a:xfrm>
            <a:off x="4996244" y="4598432"/>
            <a:ext cx="154400" cy="438150"/>
            <a:chOff x="4996244" y="4029075"/>
            <a:chExt cx="154400" cy="438150"/>
          </a:xfrm>
        </p:grpSpPr>
        <p:sp>
          <p:nvSpPr>
            <p:cNvPr id="41" name="Oval 40">
              <a:extLst>
                <a:ext uri="{FF2B5EF4-FFF2-40B4-BE49-F238E27FC236}">
                  <a16:creationId xmlns:a16="http://schemas.microsoft.com/office/drawing/2014/main" id="{C8D0E765-1B7D-44B5-83A8-8D6FD0E8E963}"/>
                </a:ext>
              </a:extLst>
            </p:cNvPr>
            <p:cNvSpPr/>
            <p:nvPr/>
          </p:nvSpPr>
          <p:spPr bwMode="auto">
            <a:xfrm>
              <a:off x="4996244" y="4170950"/>
              <a:ext cx="154400" cy="1544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cxnSp>
          <p:nvCxnSpPr>
            <p:cNvPr id="42" name="Straight Connector 41">
              <a:extLst>
                <a:ext uri="{FF2B5EF4-FFF2-40B4-BE49-F238E27FC236}">
                  <a16:creationId xmlns:a16="http://schemas.microsoft.com/office/drawing/2014/main" id="{DD3ED076-03FA-4F0C-B0A6-6FEF393F7426}"/>
                </a:ext>
              </a:extLst>
            </p:cNvPr>
            <p:cNvCxnSpPr>
              <a:cxnSpLocks/>
            </p:cNvCxnSpPr>
            <p:nvPr/>
          </p:nvCxnSpPr>
          <p:spPr>
            <a:xfrm>
              <a:off x="5073445" y="4029075"/>
              <a:ext cx="0" cy="43815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64CC9050-C1D2-4619-A773-25F082487EF9}"/>
              </a:ext>
            </a:extLst>
          </p:cNvPr>
          <p:cNvGrpSpPr/>
          <p:nvPr/>
        </p:nvGrpSpPr>
        <p:grpSpPr>
          <a:xfrm>
            <a:off x="4996244" y="5243988"/>
            <a:ext cx="154400" cy="438150"/>
            <a:chOff x="4996244" y="4029075"/>
            <a:chExt cx="154400" cy="438150"/>
          </a:xfrm>
        </p:grpSpPr>
        <p:sp>
          <p:nvSpPr>
            <p:cNvPr id="44" name="Oval 43">
              <a:extLst>
                <a:ext uri="{FF2B5EF4-FFF2-40B4-BE49-F238E27FC236}">
                  <a16:creationId xmlns:a16="http://schemas.microsoft.com/office/drawing/2014/main" id="{8028428E-9A47-4B34-8B84-E5863BEF63C3}"/>
                </a:ext>
              </a:extLst>
            </p:cNvPr>
            <p:cNvSpPr/>
            <p:nvPr/>
          </p:nvSpPr>
          <p:spPr bwMode="auto">
            <a:xfrm>
              <a:off x="4996244" y="4170950"/>
              <a:ext cx="154400" cy="1544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cxnSp>
          <p:nvCxnSpPr>
            <p:cNvPr id="45" name="Straight Connector 44">
              <a:extLst>
                <a:ext uri="{FF2B5EF4-FFF2-40B4-BE49-F238E27FC236}">
                  <a16:creationId xmlns:a16="http://schemas.microsoft.com/office/drawing/2014/main" id="{4C4A7CAE-82A3-4F67-8E0D-51B80F410F44}"/>
                </a:ext>
              </a:extLst>
            </p:cNvPr>
            <p:cNvCxnSpPr>
              <a:cxnSpLocks/>
            </p:cNvCxnSpPr>
            <p:nvPr/>
          </p:nvCxnSpPr>
          <p:spPr>
            <a:xfrm>
              <a:off x="5073445" y="4029075"/>
              <a:ext cx="0" cy="43815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302036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6" descr="A person standing posing for the camera&#10;&#10;Description generated with very high confidence">
            <a:extLst>
              <a:ext uri="{FF2B5EF4-FFF2-40B4-BE49-F238E27FC236}">
                <a16:creationId xmlns:a16="http://schemas.microsoft.com/office/drawing/2014/main" id="{8B4EDC21-DE84-4FC8-93B0-9B090997E5A7}"/>
              </a:ext>
            </a:extLst>
          </p:cNvPr>
          <p:cNvPicPr>
            <a:picLocks noChangeAspect="1"/>
          </p:cNvPicPr>
          <p:nvPr/>
        </p:nvPicPr>
        <p:blipFill rotWithShape="1">
          <a:blip r:embed="rId3"/>
          <a:srcRect l="52205" t="3247" r="13168" b="16240"/>
          <a:stretch/>
        </p:blipFill>
        <p:spPr>
          <a:xfrm>
            <a:off x="7713978" y="643730"/>
            <a:ext cx="4478022" cy="5570539"/>
          </a:xfrm>
          <a:prstGeom prst="rect">
            <a:avLst/>
          </a:prstGeom>
        </p:spPr>
      </p:pic>
      <p:sp>
        <p:nvSpPr>
          <p:cNvPr id="9" name="Freeform: Shape 8">
            <a:extLst>
              <a:ext uri="{FF2B5EF4-FFF2-40B4-BE49-F238E27FC236}">
                <a16:creationId xmlns:a16="http://schemas.microsoft.com/office/drawing/2014/main" id="{712C2918-98E0-4FFE-8110-E97A968C83D5}"/>
              </a:ext>
            </a:extLst>
          </p:cNvPr>
          <p:cNvSpPr/>
          <p:nvPr/>
        </p:nvSpPr>
        <p:spPr bwMode="auto">
          <a:xfrm>
            <a:off x="876300" y="643731"/>
            <a:ext cx="6748777" cy="82550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Shape 9">
            <a:extLst>
              <a:ext uri="{FF2B5EF4-FFF2-40B4-BE49-F238E27FC236}">
                <a16:creationId xmlns:a16="http://schemas.microsoft.com/office/drawing/2014/main" id="{72ED2931-27B6-41FD-A45B-98D415F12C6D}"/>
              </a:ext>
            </a:extLst>
          </p:cNvPr>
          <p:cNvSpPr/>
          <p:nvPr/>
        </p:nvSpPr>
        <p:spPr bwMode="auto">
          <a:xfrm flipH="1" flipV="1">
            <a:off x="0" y="5388769"/>
            <a:ext cx="7010400" cy="82550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0F0855FD-4913-45BC-9E02-C9D2305869DE}"/>
              </a:ext>
            </a:extLst>
          </p:cNvPr>
          <p:cNvSpPr txBox="1"/>
          <p:nvPr/>
        </p:nvSpPr>
        <p:spPr>
          <a:xfrm>
            <a:off x="584200" y="2099262"/>
            <a:ext cx="6832600" cy="31256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600"/>
              </a:spcBef>
              <a:spcAft>
                <a:spcPts val="600"/>
              </a:spcAft>
            </a:pPr>
            <a:r>
              <a:rPr lang="en-US" sz="2800" i="1" dirty="0">
                <a:ea typeface="+mn-lt"/>
                <a:cs typeface="+mn-lt"/>
              </a:rPr>
              <a:t>I've enjoyed unlocking stories with people's data that they never knew existed. Power BI has given us the ability to easily visualize our data and automate a lot of the prep and reporting.</a:t>
            </a:r>
            <a:endParaRPr lang="en-US" sz="2800" i="1" dirty="0"/>
          </a:p>
          <a:p>
            <a:pPr>
              <a:spcBef>
                <a:spcPts val="600"/>
              </a:spcBef>
              <a:spcAft>
                <a:spcPts val="600"/>
              </a:spcAft>
            </a:pPr>
            <a:r>
              <a:rPr lang="en-US" sz="2400" dirty="0">
                <a:solidFill>
                  <a:schemeClr val="tx2"/>
                </a:solidFill>
                <a:latin typeface="+mj-lt"/>
                <a:ea typeface="+mn-lt"/>
                <a:cs typeface="+mn-lt"/>
              </a:rPr>
              <a:t>Terry Y</a:t>
            </a:r>
            <a:endParaRPr lang="en-US" sz="2400" dirty="0">
              <a:solidFill>
                <a:schemeClr val="tx2"/>
              </a:solidFill>
              <a:latin typeface="+mj-lt"/>
            </a:endParaRPr>
          </a:p>
          <a:p>
            <a:pPr>
              <a:spcAft>
                <a:spcPts val="600"/>
              </a:spcAft>
            </a:pPr>
            <a:r>
              <a:rPr lang="en-US" sz="2400" dirty="0">
                <a:solidFill>
                  <a:schemeClr val="tx2"/>
                </a:solidFill>
                <a:latin typeface="+mj-lt"/>
                <a:ea typeface="+mn-lt"/>
                <a:cs typeface="+mn-lt"/>
              </a:rPr>
              <a:t>Senior Finance BI Manager + Data Artist</a:t>
            </a:r>
            <a:endParaRPr lang="en-US" sz="2400" dirty="0">
              <a:solidFill>
                <a:schemeClr val="tx2"/>
              </a:solidFill>
              <a:latin typeface="+mj-lt"/>
            </a:endParaRPr>
          </a:p>
        </p:txBody>
      </p:sp>
      <p:grpSp>
        <p:nvGrpSpPr>
          <p:cNvPr id="12" name="Group 11">
            <a:extLst>
              <a:ext uri="{FF2B5EF4-FFF2-40B4-BE49-F238E27FC236}">
                <a16:creationId xmlns:a16="http://schemas.microsoft.com/office/drawing/2014/main" id="{6883BB9C-4ADB-4AD3-B06D-4181CE2DC3E6}"/>
              </a:ext>
            </a:extLst>
          </p:cNvPr>
          <p:cNvGrpSpPr/>
          <p:nvPr/>
        </p:nvGrpSpPr>
        <p:grpSpPr>
          <a:xfrm>
            <a:off x="490380" y="1113631"/>
            <a:ext cx="766762" cy="766762"/>
            <a:chOff x="490380" y="1113631"/>
            <a:chExt cx="766762" cy="766762"/>
          </a:xfrm>
        </p:grpSpPr>
        <p:sp>
          <p:nvSpPr>
            <p:cNvPr id="15" name="Oval 14">
              <a:extLst>
                <a:ext uri="{FF2B5EF4-FFF2-40B4-BE49-F238E27FC236}">
                  <a16:creationId xmlns:a16="http://schemas.microsoft.com/office/drawing/2014/main" id="{BB5E8614-7161-4EBE-BC6C-BBD70713FC56}"/>
                </a:ext>
              </a:extLst>
            </p:cNvPr>
            <p:cNvSpPr/>
            <p:nvPr/>
          </p:nvSpPr>
          <p:spPr bwMode="auto">
            <a:xfrm>
              <a:off x="490380" y="1113631"/>
              <a:ext cx="766762" cy="76676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nvGrpSpPr>
            <p:cNvPr id="16" name="Graphic 12">
              <a:extLst>
                <a:ext uri="{FF2B5EF4-FFF2-40B4-BE49-F238E27FC236}">
                  <a16:creationId xmlns:a16="http://schemas.microsoft.com/office/drawing/2014/main" id="{8BED3FF9-4040-4536-9EA8-8A3E7CF1D257}"/>
                </a:ext>
              </a:extLst>
            </p:cNvPr>
            <p:cNvGrpSpPr/>
            <p:nvPr/>
          </p:nvGrpSpPr>
          <p:grpSpPr>
            <a:xfrm flipH="1">
              <a:off x="619660" y="1318684"/>
              <a:ext cx="508202" cy="356656"/>
              <a:chOff x="5753695" y="3190875"/>
              <a:chExt cx="669726" cy="470014"/>
            </a:xfrm>
            <a:solidFill>
              <a:schemeClr val="bg1"/>
            </a:solidFill>
          </p:grpSpPr>
          <p:sp>
            <p:nvSpPr>
              <p:cNvPr id="17" name="Freeform: Shape 16">
                <a:extLst>
                  <a:ext uri="{FF2B5EF4-FFF2-40B4-BE49-F238E27FC236}">
                    <a16:creationId xmlns:a16="http://schemas.microsoft.com/office/drawing/2014/main" id="{6452649B-5ABC-4BF0-A3BF-DF9D14C87129}"/>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176633-5FA7-4CA2-A10C-89F11CA42E30}"/>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en-US"/>
              </a:p>
            </p:txBody>
          </p:sp>
        </p:grpSp>
      </p:grpSp>
      <p:grpSp>
        <p:nvGrpSpPr>
          <p:cNvPr id="19" name="Group 18">
            <a:extLst>
              <a:ext uri="{FF2B5EF4-FFF2-40B4-BE49-F238E27FC236}">
                <a16:creationId xmlns:a16="http://schemas.microsoft.com/office/drawing/2014/main" id="{40E72B6B-C921-4188-B1A6-AC5CC0A8F6AB}"/>
              </a:ext>
            </a:extLst>
          </p:cNvPr>
          <p:cNvGrpSpPr/>
          <p:nvPr/>
        </p:nvGrpSpPr>
        <p:grpSpPr>
          <a:xfrm flipH="1">
            <a:off x="6627019" y="5113546"/>
            <a:ext cx="766762" cy="766762"/>
            <a:chOff x="490380" y="1113631"/>
            <a:chExt cx="766762" cy="766762"/>
          </a:xfrm>
        </p:grpSpPr>
        <p:sp>
          <p:nvSpPr>
            <p:cNvPr id="20" name="Oval 19">
              <a:extLst>
                <a:ext uri="{FF2B5EF4-FFF2-40B4-BE49-F238E27FC236}">
                  <a16:creationId xmlns:a16="http://schemas.microsoft.com/office/drawing/2014/main" id="{7C70B052-6E35-4482-8364-EF06DE3E8400}"/>
                </a:ext>
              </a:extLst>
            </p:cNvPr>
            <p:cNvSpPr/>
            <p:nvPr/>
          </p:nvSpPr>
          <p:spPr bwMode="auto">
            <a:xfrm>
              <a:off x="490380" y="1113631"/>
              <a:ext cx="766762" cy="76676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nvGrpSpPr>
            <p:cNvPr id="21" name="Graphic 12">
              <a:extLst>
                <a:ext uri="{FF2B5EF4-FFF2-40B4-BE49-F238E27FC236}">
                  <a16:creationId xmlns:a16="http://schemas.microsoft.com/office/drawing/2014/main" id="{C3E0DF79-8838-410A-BB60-4CF0A4A4B67D}"/>
                </a:ext>
              </a:extLst>
            </p:cNvPr>
            <p:cNvGrpSpPr/>
            <p:nvPr/>
          </p:nvGrpSpPr>
          <p:grpSpPr>
            <a:xfrm flipH="1">
              <a:off x="619660" y="1318684"/>
              <a:ext cx="508202" cy="356656"/>
              <a:chOff x="5753695" y="3190875"/>
              <a:chExt cx="669726" cy="470014"/>
            </a:xfrm>
            <a:solidFill>
              <a:schemeClr val="bg1"/>
            </a:solidFill>
          </p:grpSpPr>
          <p:sp>
            <p:nvSpPr>
              <p:cNvPr id="22" name="Freeform: Shape 21">
                <a:extLst>
                  <a:ext uri="{FF2B5EF4-FFF2-40B4-BE49-F238E27FC236}">
                    <a16:creationId xmlns:a16="http://schemas.microsoft.com/office/drawing/2014/main" id="{AB574C72-FE05-4DA3-AB42-78539DAC4AA4}"/>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4A2ED73-CCE9-4F00-983A-27041E745551}"/>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en-US"/>
              </a:p>
            </p:txBody>
          </p:sp>
        </p:grpSp>
      </p:grpSp>
      <p:cxnSp>
        <p:nvCxnSpPr>
          <p:cNvPr id="24" name="Straight Connector 23">
            <a:extLst>
              <a:ext uri="{FF2B5EF4-FFF2-40B4-BE49-F238E27FC236}">
                <a16:creationId xmlns:a16="http://schemas.microsoft.com/office/drawing/2014/main" id="{0A9A7933-8969-466A-8F02-99FA6C14FBC6}"/>
              </a:ext>
            </a:extLst>
          </p:cNvPr>
          <p:cNvCxnSpPr>
            <a:cxnSpLocks/>
          </p:cNvCxnSpPr>
          <p:nvPr/>
        </p:nvCxnSpPr>
        <p:spPr>
          <a:xfrm>
            <a:off x="7625078" y="643730"/>
            <a:ext cx="0" cy="5570539"/>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5551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posing for the camera&#10;&#10;Description automatically generated">
            <a:extLst>
              <a:ext uri="{FF2B5EF4-FFF2-40B4-BE49-F238E27FC236}">
                <a16:creationId xmlns:a16="http://schemas.microsoft.com/office/drawing/2014/main" id="{3262ACBC-6439-4E87-946B-50E243495B13}"/>
              </a:ext>
            </a:extLst>
          </p:cNvPr>
          <p:cNvPicPr>
            <a:picLocks noChangeAspect="1"/>
          </p:cNvPicPr>
          <p:nvPr/>
        </p:nvPicPr>
        <p:blipFill rotWithShape="1">
          <a:blip r:embed="rId3">
            <a:extLst>
              <a:ext uri="{28A0092B-C50C-407E-A947-70E740481C1C}">
                <a14:useLocalDpi xmlns:a14="http://schemas.microsoft.com/office/drawing/2010/main" val="0"/>
              </a:ext>
            </a:extLst>
          </a:blip>
          <a:srcRect l="3127" t="11774" r="2031" b="26682"/>
          <a:stretch/>
        </p:blipFill>
        <p:spPr>
          <a:xfrm>
            <a:off x="5073446" y="643731"/>
            <a:ext cx="7118555" cy="3080544"/>
          </a:xfrm>
          <a:custGeom>
            <a:avLst/>
            <a:gdLst>
              <a:gd name="connsiteX0" fmla="*/ 0 w 7118555"/>
              <a:gd name="connsiteY0" fmla="*/ 0 h 3080544"/>
              <a:gd name="connsiteX1" fmla="*/ 7118555 w 7118555"/>
              <a:gd name="connsiteY1" fmla="*/ 0 h 3080544"/>
              <a:gd name="connsiteX2" fmla="*/ 7118555 w 7118555"/>
              <a:gd name="connsiteY2" fmla="*/ 3080544 h 3080544"/>
              <a:gd name="connsiteX3" fmla="*/ 0 w 7118555"/>
              <a:gd name="connsiteY3" fmla="*/ 3080544 h 3080544"/>
            </a:gdLst>
            <a:ahLst/>
            <a:cxnLst>
              <a:cxn ang="0">
                <a:pos x="connsiteX0" y="connsiteY0"/>
              </a:cxn>
              <a:cxn ang="0">
                <a:pos x="connsiteX1" y="connsiteY1"/>
              </a:cxn>
              <a:cxn ang="0">
                <a:pos x="connsiteX2" y="connsiteY2"/>
              </a:cxn>
              <a:cxn ang="0">
                <a:pos x="connsiteX3" y="connsiteY3"/>
              </a:cxn>
            </a:cxnLst>
            <a:rect l="l" t="t" r="r" b="b"/>
            <a:pathLst>
              <a:path w="7118555" h="3080544">
                <a:moveTo>
                  <a:pt x="0" y="0"/>
                </a:moveTo>
                <a:lnTo>
                  <a:pt x="7118555" y="0"/>
                </a:lnTo>
                <a:lnTo>
                  <a:pt x="7118555" y="3080544"/>
                </a:lnTo>
                <a:lnTo>
                  <a:pt x="0" y="3080544"/>
                </a:lnTo>
                <a:close/>
              </a:path>
            </a:pathLst>
          </a:custGeom>
          <a:solidFill>
            <a:schemeClr val="tx2"/>
          </a:solidFill>
        </p:spPr>
      </p:pic>
      <p:sp>
        <p:nvSpPr>
          <p:cNvPr id="14" name="Freeform: Shape 13">
            <a:extLst>
              <a:ext uri="{FF2B5EF4-FFF2-40B4-BE49-F238E27FC236}">
                <a16:creationId xmlns:a16="http://schemas.microsoft.com/office/drawing/2014/main" id="{B688D459-F271-4A6E-8DC9-31C9EE907A0D}"/>
              </a:ext>
            </a:extLst>
          </p:cNvPr>
          <p:cNvSpPr/>
          <p:nvPr/>
        </p:nvSpPr>
        <p:spPr bwMode="auto">
          <a:xfrm flipH="1" flipV="1">
            <a:off x="-1" y="3505655"/>
            <a:ext cx="4771769" cy="21862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Shape 14">
            <a:extLst>
              <a:ext uri="{FF2B5EF4-FFF2-40B4-BE49-F238E27FC236}">
                <a16:creationId xmlns:a16="http://schemas.microsoft.com/office/drawing/2014/main" id="{F4A53F7C-1054-46A5-8D4D-528C9C6D9F82}"/>
              </a:ext>
            </a:extLst>
          </p:cNvPr>
          <p:cNvSpPr/>
          <p:nvPr/>
        </p:nvSpPr>
        <p:spPr bwMode="auto">
          <a:xfrm>
            <a:off x="584201" y="1379909"/>
            <a:ext cx="4317999" cy="2117811"/>
          </a:xfrm>
          <a:custGeom>
            <a:avLst/>
            <a:gdLst>
              <a:gd name="connsiteX0" fmla="*/ 0 w 12191998"/>
              <a:gd name="connsiteY0" fmla="*/ 0 h 1691640"/>
              <a:gd name="connsiteX1" fmla="*/ 12191998 w 12191998"/>
              <a:gd name="connsiteY1" fmla="*/ 0 h 1691640"/>
              <a:gd name="connsiteX2" fmla="*/ 12191998 w 12191998"/>
              <a:gd name="connsiteY2" fmla="*/ 1691640 h 1691640"/>
              <a:gd name="connsiteX3" fmla="*/ 0 w 12191998"/>
              <a:gd name="connsiteY3" fmla="*/ 1691640 h 1691640"/>
              <a:gd name="connsiteX4" fmla="*/ 0 w 12191998"/>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1691640">
                <a:moveTo>
                  <a:pt x="0" y="0"/>
                </a:moveTo>
                <a:lnTo>
                  <a:pt x="12191998" y="0"/>
                </a:lnTo>
                <a:lnTo>
                  <a:pt x="12191998" y="1691640"/>
                </a:lnTo>
                <a:lnTo>
                  <a:pt x="0" y="1691640"/>
                </a:ln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defRPr/>
            </a:pPr>
            <a:r>
              <a:rPr lang="en-US" sz="2000" i="1" dirty="0">
                <a:solidFill>
                  <a:schemeClr val="tx1"/>
                </a:solidFill>
              </a:rPr>
              <a:t>Dynamics 365 Customer Insights helps us to segment the right audiences, to focus on them, to engage them in a very relevant way, and to retain them.</a:t>
            </a:r>
          </a:p>
          <a:p>
            <a:pPr lvl="0">
              <a:spcBef>
                <a:spcPts val="600"/>
              </a:spcBef>
              <a:defRPr/>
            </a:pPr>
            <a:r>
              <a:rPr lang="nl-NL" dirty="0">
                <a:solidFill>
                  <a:schemeClr val="tx2"/>
                </a:solidFill>
                <a:latin typeface="+mj-lt"/>
              </a:rPr>
              <a:t>Astrid van Vonderen </a:t>
            </a:r>
          </a:p>
          <a:p>
            <a:pPr lvl="0">
              <a:defRPr/>
            </a:pPr>
            <a:r>
              <a:rPr lang="nl-NL" dirty="0">
                <a:solidFill>
                  <a:schemeClr val="tx2"/>
                </a:solidFill>
                <a:latin typeface="+mj-lt"/>
              </a:rPr>
              <a:t>Head of Fundraising</a:t>
            </a:r>
          </a:p>
        </p:txBody>
      </p:sp>
      <p:sp>
        <p:nvSpPr>
          <p:cNvPr id="16" name="Freeform: Shape 15">
            <a:extLst>
              <a:ext uri="{FF2B5EF4-FFF2-40B4-BE49-F238E27FC236}">
                <a16:creationId xmlns:a16="http://schemas.microsoft.com/office/drawing/2014/main" id="{7E356AD6-8278-47EC-B360-D5C26A3533BE}"/>
              </a:ext>
            </a:extLst>
          </p:cNvPr>
          <p:cNvSpPr/>
          <p:nvPr/>
        </p:nvSpPr>
        <p:spPr bwMode="auto">
          <a:xfrm>
            <a:off x="783445" y="643731"/>
            <a:ext cx="4223529" cy="46355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 name="Group 16">
            <a:extLst>
              <a:ext uri="{FF2B5EF4-FFF2-40B4-BE49-F238E27FC236}">
                <a16:creationId xmlns:a16="http://schemas.microsoft.com/office/drawing/2014/main" id="{DF68773D-A707-4DFD-8436-9D2BE2CC9BDD}"/>
              </a:ext>
            </a:extLst>
          </p:cNvPr>
          <p:cNvGrpSpPr/>
          <p:nvPr/>
        </p:nvGrpSpPr>
        <p:grpSpPr>
          <a:xfrm>
            <a:off x="584200" y="835586"/>
            <a:ext cx="371160" cy="371160"/>
            <a:chOff x="490380" y="1113631"/>
            <a:chExt cx="766762" cy="766762"/>
          </a:xfrm>
        </p:grpSpPr>
        <p:sp>
          <p:nvSpPr>
            <p:cNvPr id="18" name="Oval 17">
              <a:extLst>
                <a:ext uri="{FF2B5EF4-FFF2-40B4-BE49-F238E27FC236}">
                  <a16:creationId xmlns:a16="http://schemas.microsoft.com/office/drawing/2014/main" id="{4F305597-CF02-47E4-B8DA-2A276BF872E6}"/>
                </a:ext>
              </a:extLst>
            </p:cNvPr>
            <p:cNvSpPr/>
            <p:nvPr/>
          </p:nvSpPr>
          <p:spPr bwMode="auto">
            <a:xfrm>
              <a:off x="490380" y="1113631"/>
              <a:ext cx="766762" cy="76676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nvGrpSpPr>
            <p:cNvPr id="19" name="Graphic 12">
              <a:extLst>
                <a:ext uri="{FF2B5EF4-FFF2-40B4-BE49-F238E27FC236}">
                  <a16:creationId xmlns:a16="http://schemas.microsoft.com/office/drawing/2014/main" id="{2EA2AEF7-2C8F-4FA1-8C30-8BD63C1DEB60}"/>
                </a:ext>
              </a:extLst>
            </p:cNvPr>
            <p:cNvGrpSpPr/>
            <p:nvPr/>
          </p:nvGrpSpPr>
          <p:grpSpPr>
            <a:xfrm flipH="1">
              <a:off x="619660" y="1318684"/>
              <a:ext cx="508202" cy="356656"/>
              <a:chOff x="5753695" y="3190875"/>
              <a:chExt cx="669726" cy="470014"/>
            </a:xfrm>
            <a:solidFill>
              <a:schemeClr val="bg1"/>
            </a:solidFill>
          </p:grpSpPr>
          <p:sp>
            <p:nvSpPr>
              <p:cNvPr id="20" name="Freeform: Shape 19">
                <a:extLst>
                  <a:ext uri="{FF2B5EF4-FFF2-40B4-BE49-F238E27FC236}">
                    <a16:creationId xmlns:a16="http://schemas.microsoft.com/office/drawing/2014/main" id="{CF8695E8-AA12-488C-A4C1-B404BB37B6A6}"/>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F30ED23-A439-49B8-8E4D-1472F298E3FA}"/>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en-US"/>
              </a:p>
            </p:txBody>
          </p:sp>
        </p:grpSp>
      </p:grpSp>
      <p:grpSp>
        <p:nvGrpSpPr>
          <p:cNvPr id="22" name="Group 21">
            <a:extLst>
              <a:ext uri="{FF2B5EF4-FFF2-40B4-BE49-F238E27FC236}">
                <a16:creationId xmlns:a16="http://schemas.microsoft.com/office/drawing/2014/main" id="{26EAF307-CA2D-4ADE-980D-5AF4F071B9A1}"/>
              </a:ext>
            </a:extLst>
          </p:cNvPr>
          <p:cNvGrpSpPr/>
          <p:nvPr/>
        </p:nvGrpSpPr>
        <p:grpSpPr>
          <a:xfrm flipH="1" flipV="1">
            <a:off x="4572522" y="3177723"/>
            <a:ext cx="371160" cy="371160"/>
            <a:chOff x="490380" y="1113631"/>
            <a:chExt cx="766762" cy="766762"/>
          </a:xfrm>
        </p:grpSpPr>
        <p:sp>
          <p:nvSpPr>
            <p:cNvPr id="23" name="Oval 22">
              <a:extLst>
                <a:ext uri="{FF2B5EF4-FFF2-40B4-BE49-F238E27FC236}">
                  <a16:creationId xmlns:a16="http://schemas.microsoft.com/office/drawing/2014/main" id="{3DD7DE66-E1AC-44ED-83AD-14193895D812}"/>
                </a:ext>
              </a:extLst>
            </p:cNvPr>
            <p:cNvSpPr/>
            <p:nvPr/>
          </p:nvSpPr>
          <p:spPr bwMode="auto">
            <a:xfrm>
              <a:off x="490380" y="1113631"/>
              <a:ext cx="766762" cy="76676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nvGrpSpPr>
            <p:cNvPr id="24" name="Graphic 12">
              <a:extLst>
                <a:ext uri="{FF2B5EF4-FFF2-40B4-BE49-F238E27FC236}">
                  <a16:creationId xmlns:a16="http://schemas.microsoft.com/office/drawing/2014/main" id="{66AEB902-9074-4964-8E6A-32065E3BCA8D}"/>
                </a:ext>
              </a:extLst>
            </p:cNvPr>
            <p:cNvGrpSpPr/>
            <p:nvPr/>
          </p:nvGrpSpPr>
          <p:grpSpPr>
            <a:xfrm flipH="1">
              <a:off x="619660" y="1318684"/>
              <a:ext cx="508202" cy="356656"/>
              <a:chOff x="5753695" y="3190875"/>
              <a:chExt cx="669726" cy="470014"/>
            </a:xfrm>
            <a:solidFill>
              <a:schemeClr val="bg1"/>
            </a:solidFill>
          </p:grpSpPr>
          <p:sp>
            <p:nvSpPr>
              <p:cNvPr id="25" name="Freeform: Shape 24">
                <a:extLst>
                  <a:ext uri="{FF2B5EF4-FFF2-40B4-BE49-F238E27FC236}">
                    <a16:creationId xmlns:a16="http://schemas.microsoft.com/office/drawing/2014/main" id="{D426CD70-8F32-4744-8839-FF0D3D63BCAE}"/>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D784F0A-CD0E-4306-B510-CDF4125C2CEB}"/>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en-US"/>
              </a:p>
            </p:txBody>
          </p:sp>
        </p:grpSp>
      </p:grpSp>
      <p:cxnSp>
        <p:nvCxnSpPr>
          <p:cNvPr id="28" name="Straight Connector 27">
            <a:extLst>
              <a:ext uri="{FF2B5EF4-FFF2-40B4-BE49-F238E27FC236}">
                <a16:creationId xmlns:a16="http://schemas.microsoft.com/office/drawing/2014/main" id="{653B819D-8FDF-4A6C-85D4-D8CFEA10D403}"/>
              </a:ext>
            </a:extLst>
          </p:cNvPr>
          <p:cNvCxnSpPr>
            <a:cxnSpLocks/>
          </p:cNvCxnSpPr>
          <p:nvPr/>
        </p:nvCxnSpPr>
        <p:spPr>
          <a:xfrm>
            <a:off x="5008563" y="643731"/>
            <a:ext cx="0" cy="3080544"/>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itle 7">
            <a:extLst>
              <a:ext uri="{FF2B5EF4-FFF2-40B4-BE49-F238E27FC236}">
                <a16:creationId xmlns:a16="http://schemas.microsoft.com/office/drawing/2014/main" id="{AC929D0A-F3A2-4687-BD8A-AADE03185E70}"/>
              </a:ext>
            </a:extLst>
          </p:cNvPr>
          <p:cNvSpPr txBox="1">
            <a:spLocks/>
          </p:cNvSpPr>
          <p:nvPr/>
        </p:nvSpPr>
        <p:spPr>
          <a:xfrm>
            <a:off x="-1" y="3848100"/>
            <a:ext cx="4943476" cy="2261826"/>
          </a:xfrm>
          <a:prstGeom prst="rect">
            <a:avLst/>
          </a:prstGeom>
          <a:solidFill>
            <a:srgbClr val="E6E6E6"/>
          </a:solidFill>
        </p:spPr>
        <p:txBody>
          <a:bodyPr vert="horz" wrap="square" lIns="594360" tIns="38100" rIns="88900" bIns="38100" rtlCol="0" anchor="ctr">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spcBef>
                <a:spcPts val="0"/>
              </a:spcBef>
            </a:pPr>
            <a:r>
              <a:rPr lang="en-US" sz="2000" spc="0" dirty="0">
                <a:solidFill>
                  <a:schemeClr val="accent2"/>
                </a:solidFill>
              </a:rPr>
              <a:t>UNICEF saves and improves more children’s lives by accelerating </a:t>
            </a:r>
            <a:br>
              <a:rPr lang="en-US" sz="2000" spc="0" dirty="0">
                <a:solidFill>
                  <a:schemeClr val="accent2"/>
                </a:solidFill>
              </a:rPr>
            </a:br>
            <a:r>
              <a:rPr lang="en-US" sz="2000" spc="0" dirty="0">
                <a:solidFill>
                  <a:schemeClr val="accent2"/>
                </a:solidFill>
              </a:rPr>
              <a:t>donor engagement</a:t>
            </a:r>
          </a:p>
        </p:txBody>
      </p:sp>
      <p:sp>
        <p:nvSpPr>
          <p:cNvPr id="30" name="Freeform: Shape 29">
            <a:extLst>
              <a:ext uri="{FF2B5EF4-FFF2-40B4-BE49-F238E27FC236}">
                <a16:creationId xmlns:a16="http://schemas.microsoft.com/office/drawing/2014/main" id="{7DB2A6B9-FCBF-4387-AEA8-8CA02A67674F}"/>
              </a:ext>
            </a:extLst>
          </p:cNvPr>
          <p:cNvSpPr/>
          <p:nvPr/>
        </p:nvSpPr>
        <p:spPr bwMode="auto">
          <a:xfrm>
            <a:off x="5073445" y="3848100"/>
            <a:ext cx="7118556" cy="2261826"/>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 Placeholder 8">
            <a:extLst>
              <a:ext uri="{FF2B5EF4-FFF2-40B4-BE49-F238E27FC236}">
                <a16:creationId xmlns:a16="http://schemas.microsoft.com/office/drawing/2014/main" id="{2C2C76C9-E270-4B08-81D0-EB5681B56CDF}"/>
              </a:ext>
            </a:extLst>
          </p:cNvPr>
          <p:cNvSpPr txBox="1">
            <a:spLocks/>
          </p:cNvSpPr>
          <p:nvPr/>
        </p:nvSpPr>
        <p:spPr>
          <a:xfrm>
            <a:off x="5257800" y="3848100"/>
            <a:ext cx="6934201" cy="2261826"/>
          </a:xfrm>
          <a:prstGeom prst="rect">
            <a:avLst/>
          </a:prstGeom>
        </p:spPr>
        <p:txBody>
          <a:bodyPr anchor="ct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500"/>
              </a:spcBef>
              <a:spcAft>
                <a:spcPts val="1200"/>
              </a:spcAft>
              <a:buClr>
                <a:schemeClr val="tx2"/>
              </a:buClr>
              <a:buSzPct val="100000"/>
              <a:buNone/>
            </a:pPr>
            <a:r>
              <a:rPr lang="en-US" sz="2000" dirty="0"/>
              <a:t>Transform donors to real lifetime supporters of UNICEF</a:t>
            </a:r>
          </a:p>
          <a:p>
            <a:pPr marL="0" indent="0">
              <a:spcBef>
                <a:spcPts val="1500"/>
              </a:spcBef>
              <a:spcAft>
                <a:spcPts val="1200"/>
              </a:spcAft>
              <a:buClr>
                <a:schemeClr val="tx2"/>
              </a:buClr>
              <a:buSzPct val="100000"/>
              <a:buNone/>
            </a:pPr>
            <a:r>
              <a:rPr lang="en-US" sz="2000" dirty="0"/>
              <a:t>Raise more funds with precise segmentation and AI-driven insights</a:t>
            </a:r>
          </a:p>
          <a:p>
            <a:pPr marL="0" indent="0">
              <a:spcBef>
                <a:spcPts val="1500"/>
              </a:spcBef>
              <a:spcAft>
                <a:spcPts val="1200"/>
              </a:spcAft>
              <a:buClr>
                <a:schemeClr val="tx2"/>
              </a:buClr>
              <a:buSzPct val="100000"/>
              <a:buNone/>
            </a:pPr>
            <a:r>
              <a:rPr lang="en-US" sz="2000" dirty="0"/>
              <a:t>Increase involvement with personalized communications </a:t>
            </a:r>
          </a:p>
        </p:txBody>
      </p:sp>
      <p:grpSp>
        <p:nvGrpSpPr>
          <p:cNvPr id="32" name="Group 31">
            <a:extLst>
              <a:ext uri="{FF2B5EF4-FFF2-40B4-BE49-F238E27FC236}">
                <a16:creationId xmlns:a16="http://schemas.microsoft.com/office/drawing/2014/main" id="{12C35A58-53A0-4996-993C-82B09E17EB3D}"/>
              </a:ext>
            </a:extLst>
          </p:cNvPr>
          <p:cNvGrpSpPr/>
          <p:nvPr/>
        </p:nvGrpSpPr>
        <p:grpSpPr>
          <a:xfrm>
            <a:off x="4996244" y="3952875"/>
            <a:ext cx="154400" cy="438150"/>
            <a:chOff x="4996244" y="4029075"/>
            <a:chExt cx="154400" cy="438150"/>
          </a:xfrm>
        </p:grpSpPr>
        <p:sp>
          <p:nvSpPr>
            <p:cNvPr id="33" name="Oval 32">
              <a:extLst>
                <a:ext uri="{FF2B5EF4-FFF2-40B4-BE49-F238E27FC236}">
                  <a16:creationId xmlns:a16="http://schemas.microsoft.com/office/drawing/2014/main" id="{F63D6D17-2FD7-4BC7-9A98-70EBE37C9760}"/>
                </a:ext>
              </a:extLst>
            </p:cNvPr>
            <p:cNvSpPr/>
            <p:nvPr/>
          </p:nvSpPr>
          <p:spPr bwMode="auto">
            <a:xfrm>
              <a:off x="4996244" y="4170950"/>
              <a:ext cx="154400" cy="1544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cxnSp>
          <p:nvCxnSpPr>
            <p:cNvPr id="34" name="Straight Connector 33">
              <a:extLst>
                <a:ext uri="{FF2B5EF4-FFF2-40B4-BE49-F238E27FC236}">
                  <a16:creationId xmlns:a16="http://schemas.microsoft.com/office/drawing/2014/main" id="{3183FF5B-E158-4968-AAC7-43B6D209EBE6}"/>
                </a:ext>
              </a:extLst>
            </p:cNvPr>
            <p:cNvCxnSpPr>
              <a:cxnSpLocks/>
            </p:cNvCxnSpPr>
            <p:nvPr/>
          </p:nvCxnSpPr>
          <p:spPr>
            <a:xfrm>
              <a:off x="5073445" y="4029075"/>
              <a:ext cx="0" cy="43815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AB82AFF8-CF44-4D16-B009-5AA21D7C9A18}"/>
              </a:ext>
            </a:extLst>
          </p:cNvPr>
          <p:cNvGrpSpPr/>
          <p:nvPr/>
        </p:nvGrpSpPr>
        <p:grpSpPr>
          <a:xfrm>
            <a:off x="4996244" y="4598432"/>
            <a:ext cx="154400" cy="438150"/>
            <a:chOff x="4996244" y="4029075"/>
            <a:chExt cx="154400" cy="438150"/>
          </a:xfrm>
        </p:grpSpPr>
        <p:sp>
          <p:nvSpPr>
            <p:cNvPr id="36" name="Oval 35">
              <a:extLst>
                <a:ext uri="{FF2B5EF4-FFF2-40B4-BE49-F238E27FC236}">
                  <a16:creationId xmlns:a16="http://schemas.microsoft.com/office/drawing/2014/main" id="{BC785D70-A967-4A11-A2B3-623D76277AD5}"/>
                </a:ext>
              </a:extLst>
            </p:cNvPr>
            <p:cNvSpPr/>
            <p:nvPr/>
          </p:nvSpPr>
          <p:spPr bwMode="auto">
            <a:xfrm>
              <a:off x="4996244" y="4170950"/>
              <a:ext cx="154400" cy="1544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cxnSp>
          <p:nvCxnSpPr>
            <p:cNvPr id="37" name="Straight Connector 36">
              <a:extLst>
                <a:ext uri="{FF2B5EF4-FFF2-40B4-BE49-F238E27FC236}">
                  <a16:creationId xmlns:a16="http://schemas.microsoft.com/office/drawing/2014/main" id="{804233D3-8FF3-4591-B035-1546F84336FF}"/>
                </a:ext>
              </a:extLst>
            </p:cNvPr>
            <p:cNvCxnSpPr>
              <a:cxnSpLocks/>
            </p:cNvCxnSpPr>
            <p:nvPr/>
          </p:nvCxnSpPr>
          <p:spPr>
            <a:xfrm>
              <a:off x="5073445" y="4029075"/>
              <a:ext cx="0" cy="43815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78E27C56-2C8D-40F6-9028-A1F585EBEBD9}"/>
              </a:ext>
            </a:extLst>
          </p:cNvPr>
          <p:cNvGrpSpPr/>
          <p:nvPr/>
        </p:nvGrpSpPr>
        <p:grpSpPr>
          <a:xfrm>
            <a:off x="4996244" y="5556405"/>
            <a:ext cx="154400" cy="438150"/>
            <a:chOff x="4996244" y="4029075"/>
            <a:chExt cx="154400" cy="438150"/>
          </a:xfrm>
        </p:grpSpPr>
        <p:sp>
          <p:nvSpPr>
            <p:cNvPr id="39" name="Oval 38">
              <a:extLst>
                <a:ext uri="{FF2B5EF4-FFF2-40B4-BE49-F238E27FC236}">
                  <a16:creationId xmlns:a16="http://schemas.microsoft.com/office/drawing/2014/main" id="{2058C45C-2965-4F88-8F8B-A809D8E29D68}"/>
                </a:ext>
              </a:extLst>
            </p:cNvPr>
            <p:cNvSpPr/>
            <p:nvPr/>
          </p:nvSpPr>
          <p:spPr bwMode="auto">
            <a:xfrm>
              <a:off x="4996244" y="4170950"/>
              <a:ext cx="154400" cy="15440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cxnSp>
          <p:nvCxnSpPr>
            <p:cNvPr id="40" name="Straight Connector 39">
              <a:extLst>
                <a:ext uri="{FF2B5EF4-FFF2-40B4-BE49-F238E27FC236}">
                  <a16:creationId xmlns:a16="http://schemas.microsoft.com/office/drawing/2014/main" id="{7431299B-9220-44DF-9D05-B46B17B23784}"/>
                </a:ext>
              </a:extLst>
            </p:cNvPr>
            <p:cNvCxnSpPr>
              <a:cxnSpLocks/>
            </p:cNvCxnSpPr>
            <p:nvPr/>
          </p:nvCxnSpPr>
          <p:spPr>
            <a:xfrm>
              <a:off x="5073445" y="4029075"/>
              <a:ext cx="0" cy="43815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41" name="Picture 40" descr="A close up of a logo&#10;&#10;Description automatically generated">
            <a:extLst>
              <a:ext uri="{FF2B5EF4-FFF2-40B4-BE49-F238E27FC236}">
                <a16:creationId xmlns:a16="http://schemas.microsoft.com/office/drawing/2014/main" id="{0ACCC51F-29E7-4C00-8D01-B6D5ED3EE4E9}"/>
              </a:ext>
            </a:extLst>
          </p:cNvPr>
          <p:cNvPicPr>
            <a:picLocks noChangeAspect="1"/>
          </p:cNvPicPr>
          <p:nvPr/>
        </p:nvPicPr>
        <p:blipFill rotWithShape="1">
          <a:blip r:embed="rId4">
            <a:extLst>
              <a:ext uri="{28A0092B-C50C-407E-A947-70E740481C1C}">
                <a14:useLocalDpi xmlns:a14="http://schemas.microsoft.com/office/drawing/2010/main" val="0"/>
              </a:ext>
            </a:extLst>
          </a:blip>
          <a:srcRect l="9114" t="29720" r="9114" b="29720"/>
          <a:stretch/>
        </p:blipFill>
        <p:spPr>
          <a:xfrm>
            <a:off x="584200" y="6233751"/>
            <a:ext cx="1555750" cy="428932"/>
          </a:xfrm>
          <a:prstGeom prst="rect">
            <a:avLst/>
          </a:prstGeom>
        </p:spPr>
      </p:pic>
    </p:spTree>
    <p:extLst>
      <p:ext uri="{BB962C8B-B14F-4D97-AF65-F5344CB8AC3E}">
        <p14:creationId xmlns:p14="http://schemas.microsoft.com/office/powerpoint/2010/main" val="33255192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standing posing for the camera&#10;&#10;Description generated with very high confidence">
            <a:extLst>
              <a:ext uri="{FF2B5EF4-FFF2-40B4-BE49-F238E27FC236}">
                <a16:creationId xmlns:a16="http://schemas.microsoft.com/office/drawing/2014/main" id="{AC6DA07B-4D37-415C-9A88-0BE1AEB9044D}"/>
              </a:ext>
            </a:extLst>
          </p:cNvPr>
          <p:cNvPicPr>
            <a:picLocks noChangeAspect="1"/>
          </p:cNvPicPr>
          <p:nvPr/>
        </p:nvPicPr>
        <p:blipFill rotWithShape="1">
          <a:blip r:embed="rId3"/>
          <a:srcRect l="45397" t="6598" r="14626" b="982"/>
          <a:stretch/>
        </p:blipFill>
        <p:spPr>
          <a:xfrm>
            <a:off x="7713978" y="643730"/>
            <a:ext cx="4478022" cy="5570539"/>
          </a:xfrm>
          <a:custGeom>
            <a:avLst/>
            <a:gdLst>
              <a:gd name="connsiteX0" fmla="*/ 0 w 4478022"/>
              <a:gd name="connsiteY0" fmla="*/ 0 h 5570539"/>
              <a:gd name="connsiteX1" fmla="*/ 4478022 w 4478022"/>
              <a:gd name="connsiteY1" fmla="*/ 0 h 5570539"/>
              <a:gd name="connsiteX2" fmla="*/ 4478022 w 4478022"/>
              <a:gd name="connsiteY2" fmla="*/ 5570539 h 5570539"/>
              <a:gd name="connsiteX3" fmla="*/ 0 w 4478022"/>
              <a:gd name="connsiteY3" fmla="*/ 5570539 h 5570539"/>
            </a:gdLst>
            <a:ahLst/>
            <a:cxnLst>
              <a:cxn ang="0">
                <a:pos x="connsiteX0" y="connsiteY0"/>
              </a:cxn>
              <a:cxn ang="0">
                <a:pos x="connsiteX1" y="connsiteY1"/>
              </a:cxn>
              <a:cxn ang="0">
                <a:pos x="connsiteX2" y="connsiteY2"/>
              </a:cxn>
              <a:cxn ang="0">
                <a:pos x="connsiteX3" y="connsiteY3"/>
              </a:cxn>
            </a:cxnLst>
            <a:rect l="l" t="t" r="r" b="b"/>
            <a:pathLst>
              <a:path w="4478022" h="5570539">
                <a:moveTo>
                  <a:pt x="0" y="0"/>
                </a:moveTo>
                <a:lnTo>
                  <a:pt x="4478022" y="0"/>
                </a:lnTo>
                <a:lnTo>
                  <a:pt x="4478022" y="5570539"/>
                </a:lnTo>
                <a:lnTo>
                  <a:pt x="0" y="5570539"/>
                </a:lnTo>
                <a:close/>
              </a:path>
            </a:pathLst>
          </a:custGeom>
        </p:spPr>
      </p:pic>
      <p:sp>
        <p:nvSpPr>
          <p:cNvPr id="8" name="Freeform: Shape 7">
            <a:extLst>
              <a:ext uri="{FF2B5EF4-FFF2-40B4-BE49-F238E27FC236}">
                <a16:creationId xmlns:a16="http://schemas.microsoft.com/office/drawing/2014/main" id="{2769A968-C8A6-4149-B90D-69EE8F0904F6}"/>
              </a:ext>
            </a:extLst>
          </p:cNvPr>
          <p:cNvSpPr/>
          <p:nvPr/>
        </p:nvSpPr>
        <p:spPr bwMode="auto">
          <a:xfrm>
            <a:off x="876300" y="643731"/>
            <a:ext cx="6748777" cy="82550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Shape 8">
            <a:extLst>
              <a:ext uri="{FF2B5EF4-FFF2-40B4-BE49-F238E27FC236}">
                <a16:creationId xmlns:a16="http://schemas.microsoft.com/office/drawing/2014/main" id="{5976159E-7C55-4594-804C-36C45CA1AD0C}"/>
              </a:ext>
            </a:extLst>
          </p:cNvPr>
          <p:cNvSpPr/>
          <p:nvPr/>
        </p:nvSpPr>
        <p:spPr bwMode="auto">
          <a:xfrm flipH="1" flipV="1">
            <a:off x="0" y="5388769"/>
            <a:ext cx="7010400" cy="825500"/>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FC6CB55F-C493-465D-AF55-B474C6B4017D}"/>
              </a:ext>
            </a:extLst>
          </p:cNvPr>
          <p:cNvSpPr txBox="1"/>
          <p:nvPr/>
        </p:nvSpPr>
        <p:spPr>
          <a:xfrm>
            <a:off x="584200" y="2340563"/>
            <a:ext cx="6832600" cy="2472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600"/>
              </a:spcBef>
              <a:spcAft>
                <a:spcPts val="600"/>
              </a:spcAft>
            </a:pPr>
            <a:r>
              <a:rPr lang="en-US" sz="2800" i="1" dirty="0">
                <a:ea typeface="+mn-lt"/>
                <a:cs typeface="+mn-lt"/>
              </a:rPr>
              <a:t>Power BI has allowed us to automate mundane work, create efficient workflows, and make data-driven decisions.</a:t>
            </a:r>
          </a:p>
          <a:p>
            <a:pPr>
              <a:spcBef>
                <a:spcPts val="600"/>
              </a:spcBef>
              <a:spcAft>
                <a:spcPts val="600"/>
              </a:spcAft>
            </a:pPr>
            <a:r>
              <a:rPr lang="en-US" sz="2400" dirty="0">
                <a:solidFill>
                  <a:schemeClr val="tx2"/>
                </a:solidFill>
                <a:latin typeface="+mj-lt"/>
                <a:ea typeface="+mn-lt"/>
                <a:cs typeface="+mn-lt"/>
              </a:rPr>
              <a:t>Nipa C</a:t>
            </a:r>
          </a:p>
          <a:p>
            <a:pPr>
              <a:spcAft>
                <a:spcPts val="600"/>
              </a:spcAft>
            </a:pPr>
            <a:r>
              <a:rPr lang="en-US" sz="2400" dirty="0">
                <a:solidFill>
                  <a:schemeClr val="tx2"/>
                </a:solidFill>
                <a:latin typeface="+mj-lt"/>
                <a:ea typeface="+mn-lt"/>
                <a:cs typeface="+mn-lt"/>
              </a:rPr>
              <a:t>General Manager IT + Decision Driver</a:t>
            </a:r>
          </a:p>
        </p:txBody>
      </p:sp>
      <p:grpSp>
        <p:nvGrpSpPr>
          <p:cNvPr id="11" name="Group 10">
            <a:extLst>
              <a:ext uri="{FF2B5EF4-FFF2-40B4-BE49-F238E27FC236}">
                <a16:creationId xmlns:a16="http://schemas.microsoft.com/office/drawing/2014/main" id="{929DFAB0-3491-42D6-9D71-949FA7C9201C}"/>
              </a:ext>
            </a:extLst>
          </p:cNvPr>
          <p:cNvGrpSpPr/>
          <p:nvPr/>
        </p:nvGrpSpPr>
        <p:grpSpPr>
          <a:xfrm>
            <a:off x="490380" y="1113631"/>
            <a:ext cx="766762" cy="766762"/>
            <a:chOff x="490380" y="1113631"/>
            <a:chExt cx="766762" cy="766762"/>
          </a:xfrm>
        </p:grpSpPr>
        <p:sp>
          <p:nvSpPr>
            <p:cNvPr id="12" name="Oval 11">
              <a:extLst>
                <a:ext uri="{FF2B5EF4-FFF2-40B4-BE49-F238E27FC236}">
                  <a16:creationId xmlns:a16="http://schemas.microsoft.com/office/drawing/2014/main" id="{144E41C0-3D1F-43B0-882F-A729E9DB3F07}"/>
                </a:ext>
              </a:extLst>
            </p:cNvPr>
            <p:cNvSpPr/>
            <p:nvPr/>
          </p:nvSpPr>
          <p:spPr bwMode="auto">
            <a:xfrm>
              <a:off x="490380" y="1113631"/>
              <a:ext cx="766762" cy="76676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nvGrpSpPr>
            <p:cNvPr id="15" name="Graphic 12">
              <a:extLst>
                <a:ext uri="{FF2B5EF4-FFF2-40B4-BE49-F238E27FC236}">
                  <a16:creationId xmlns:a16="http://schemas.microsoft.com/office/drawing/2014/main" id="{490BBC50-32E8-462A-94E9-577F61DA2730}"/>
                </a:ext>
              </a:extLst>
            </p:cNvPr>
            <p:cNvGrpSpPr/>
            <p:nvPr/>
          </p:nvGrpSpPr>
          <p:grpSpPr>
            <a:xfrm flipH="1">
              <a:off x="619660" y="1318684"/>
              <a:ext cx="508202" cy="356656"/>
              <a:chOff x="5753695" y="3190875"/>
              <a:chExt cx="669726" cy="470014"/>
            </a:xfrm>
            <a:solidFill>
              <a:schemeClr val="bg1"/>
            </a:solidFill>
          </p:grpSpPr>
          <p:sp>
            <p:nvSpPr>
              <p:cNvPr id="16" name="Freeform: Shape 15">
                <a:extLst>
                  <a:ext uri="{FF2B5EF4-FFF2-40B4-BE49-F238E27FC236}">
                    <a16:creationId xmlns:a16="http://schemas.microsoft.com/office/drawing/2014/main" id="{2E8F3468-8926-4C89-B7C0-65616BB571C9}"/>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8EEFE16-589F-4710-8F45-5DA1A8188F86}"/>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en-US"/>
              </a:p>
            </p:txBody>
          </p:sp>
        </p:grpSp>
      </p:grpSp>
      <p:grpSp>
        <p:nvGrpSpPr>
          <p:cNvPr id="18" name="Group 17">
            <a:extLst>
              <a:ext uri="{FF2B5EF4-FFF2-40B4-BE49-F238E27FC236}">
                <a16:creationId xmlns:a16="http://schemas.microsoft.com/office/drawing/2014/main" id="{7015916C-95F6-402E-ABE4-71682C064271}"/>
              </a:ext>
            </a:extLst>
          </p:cNvPr>
          <p:cNvGrpSpPr/>
          <p:nvPr/>
        </p:nvGrpSpPr>
        <p:grpSpPr>
          <a:xfrm flipH="1">
            <a:off x="6627019" y="5113546"/>
            <a:ext cx="766762" cy="766762"/>
            <a:chOff x="490380" y="1113631"/>
            <a:chExt cx="766762" cy="766762"/>
          </a:xfrm>
        </p:grpSpPr>
        <p:sp>
          <p:nvSpPr>
            <p:cNvPr id="19" name="Oval 18">
              <a:extLst>
                <a:ext uri="{FF2B5EF4-FFF2-40B4-BE49-F238E27FC236}">
                  <a16:creationId xmlns:a16="http://schemas.microsoft.com/office/drawing/2014/main" id="{82953E2C-D4D9-4E4D-8941-1A0670044B4C}"/>
                </a:ext>
              </a:extLst>
            </p:cNvPr>
            <p:cNvSpPr/>
            <p:nvPr/>
          </p:nvSpPr>
          <p:spPr bwMode="auto">
            <a:xfrm>
              <a:off x="490380" y="1113631"/>
              <a:ext cx="766762" cy="766762"/>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grpSp>
          <p:nvGrpSpPr>
            <p:cNvPr id="20" name="Graphic 12">
              <a:extLst>
                <a:ext uri="{FF2B5EF4-FFF2-40B4-BE49-F238E27FC236}">
                  <a16:creationId xmlns:a16="http://schemas.microsoft.com/office/drawing/2014/main" id="{DE996FAC-9E40-4EF9-82A2-8C2DB2CF3D2D}"/>
                </a:ext>
              </a:extLst>
            </p:cNvPr>
            <p:cNvGrpSpPr/>
            <p:nvPr/>
          </p:nvGrpSpPr>
          <p:grpSpPr>
            <a:xfrm flipH="1">
              <a:off x="619660" y="1318684"/>
              <a:ext cx="508202" cy="356656"/>
              <a:chOff x="5753695" y="3190875"/>
              <a:chExt cx="669726" cy="470014"/>
            </a:xfrm>
            <a:solidFill>
              <a:schemeClr val="bg1"/>
            </a:solidFill>
          </p:grpSpPr>
          <p:sp>
            <p:nvSpPr>
              <p:cNvPr id="21" name="Freeform: Shape 20">
                <a:extLst>
                  <a:ext uri="{FF2B5EF4-FFF2-40B4-BE49-F238E27FC236}">
                    <a16:creationId xmlns:a16="http://schemas.microsoft.com/office/drawing/2014/main" id="{A6206ABD-448C-4249-A3B8-D3D2B03BB136}"/>
                  </a:ext>
                </a:extLst>
              </p:cNvPr>
              <p:cNvSpPr/>
              <p:nvPr/>
            </p:nvSpPr>
            <p:spPr>
              <a:xfrm>
                <a:off x="612576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51"/>
                      <a:pt x="207794" y="285423"/>
                    </a:cubicBezTo>
                    <a:cubicBezTo>
                      <a:pt x="182553" y="341724"/>
                      <a:pt x="143500" y="389364"/>
                      <a:pt x="98033" y="414099"/>
                    </a:cubicBezTo>
                    <a:cubicBezTo>
                      <a:pt x="83597" y="421958"/>
                      <a:pt x="78254" y="440025"/>
                      <a:pt x="86112" y="454476"/>
                    </a:cubicBezTo>
                    <a:cubicBezTo>
                      <a:pt x="91500" y="464388"/>
                      <a:pt x="101739" y="470014"/>
                      <a:pt x="112291" y="470014"/>
                    </a:cubicBezTo>
                    <a:cubicBezTo>
                      <a:pt x="117083"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68AADE5-9AA1-4ECD-8B32-F3D4682F8E6F}"/>
                  </a:ext>
                </a:extLst>
              </p:cNvPr>
              <p:cNvSpPr/>
              <p:nvPr/>
            </p:nvSpPr>
            <p:spPr>
              <a:xfrm>
                <a:off x="5753695" y="3190875"/>
                <a:ext cx="297656" cy="470014"/>
              </a:xfrm>
              <a:custGeom>
                <a:avLst/>
                <a:gdLst>
                  <a:gd name="connsiteX0" fmla="*/ 148828 w 297656"/>
                  <a:gd name="connsiteY0" fmla="*/ 0 h 470014"/>
                  <a:gd name="connsiteX1" fmla="*/ 0 w 297656"/>
                  <a:gd name="connsiteY1" fmla="*/ 148828 h 470014"/>
                  <a:gd name="connsiteX2" fmla="*/ 148828 w 297656"/>
                  <a:gd name="connsiteY2" fmla="*/ 297656 h 470014"/>
                  <a:gd name="connsiteX3" fmla="*/ 207794 w 297656"/>
                  <a:gd name="connsiteY3" fmla="*/ 285423 h 470014"/>
                  <a:gd name="connsiteX4" fmla="*/ 98033 w 297656"/>
                  <a:gd name="connsiteY4" fmla="*/ 414099 h 470014"/>
                  <a:gd name="connsiteX5" fmla="*/ 86112 w 297656"/>
                  <a:gd name="connsiteY5" fmla="*/ 454476 h 470014"/>
                  <a:gd name="connsiteX6" fmla="*/ 112291 w 297656"/>
                  <a:gd name="connsiteY6" fmla="*/ 470014 h 470014"/>
                  <a:gd name="connsiteX7" fmla="*/ 126489 w 297656"/>
                  <a:gd name="connsiteY7" fmla="*/ 466398 h 470014"/>
                  <a:gd name="connsiteX8" fmla="*/ 297656 w 297656"/>
                  <a:gd name="connsiteY8" fmla="*/ 148828 h 470014"/>
                  <a:gd name="connsiteX9" fmla="*/ 148828 w 297656"/>
                  <a:gd name="connsiteY9" fmla="*/ 0 h 47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56" h="470014">
                    <a:moveTo>
                      <a:pt x="148828" y="0"/>
                    </a:moveTo>
                    <a:cubicBezTo>
                      <a:pt x="66764" y="0"/>
                      <a:pt x="0" y="66764"/>
                      <a:pt x="0" y="148828"/>
                    </a:cubicBezTo>
                    <a:cubicBezTo>
                      <a:pt x="0" y="230892"/>
                      <a:pt x="66764" y="297656"/>
                      <a:pt x="148828" y="297656"/>
                    </a:cubicBezTo>
                    <a:cubicBezTo>
                      <a:pt x="169768" y="297656"/>
                      <a:pt x="189696" y="293266"/>
                      <a:pt x="207794" y="285423"/>
                    </a:cubicBezTo>
                    <a:cubicBezTo>
                      <a:pt x="182538" y="341724"/>
                      <a:pt x="143485" y="389364"/>
                      <a:pt x="98033" y="414099"/>
                    </a:cubicBezTo>
                    <a:cubicBezTo>
                      <a:pt x="83597" y="421958"/>
                      <a:pt x="78254" y="440025"/>
                      <a:pt x="86112" y="454476"/>
                    </a:cubicBezTo>
                    <a:cubicBezTo>
                      <a:pt x="91514" y="464388"/>
                      <a:pt x="101724" y="470014"/>
                      <a:pt x="112291" y="470014"/>
                    </a:cubicBezTo>
                    <a:cubicBezTo>
                      <a:pt x="117098" y="470014"/>
                      <a:pt x="121965" y="468853"/>
                      <a:pt x="126489" y="466398"/>
                    </a:cubicBezTo>
                    <a:cubicBezTo>
                      <a:pt x="225668" y="412433"/>
                      <a:pt x="297656" y="278874"/>
                      <a:pt x="297656" y="148828"/>
                    </a:cubicBezTo>
                    <a:cubicBezTo>
                      <a:pt x="297656" y="66764"/>
                      <a:pt x="230892" y="0"/>
                      <a:pt x="148828" y="0"/>
                    </a:cubicBezTo>
                    <a:close/>
                  </a:path>
                </a:pathLst>
              </a:custGeom>
              <a:grpFill/>
              <a:ln w="14883" cap="flat">
                <a:noFill/>
                <a:prstDash val="solid"/>
                <a:miter/>
              </a:ln>
            </p:spPr>
            <p:txBody>
              <a:bodyPr rtlCol="0" anchor="ctr"/>
              <a:lstStyle/>
              <a:p>
                <a:endParaRPr lang="en-US"/>
              </a:p>
            </p:txBody>
          </p:sp>
        </p:grpSp>
      </p:grpSp>
      <p:cxnSp>
        <p:nvCxnSpPr>
          <p:cNvPr id="23" name="Straight Connector 22">
            <a:extLst>
              <a:ext uri="{FF2B5EF4-FFF2-40B4-BE49-F238E27FC236}">
                <a16:creationId xmlns:a16="http://schemas.microsoft.com/office/drawing/2014/main" id="{76E799C4-F419-43FC-8556-EAD5D083048B}"/>
              </a:ext>
            </a:extLst>
          </p:cNvPr>
          <p:cNvCxnSpPr>
            <a:cxnSpLocks/>
          </p:cNvCxnSpPr>
          <p:nvPr/>
        </p:nvCxnSpPr>
        <p:spPr>
          <a:xfrm>
            <a:off x="7625078" y="643730"/>
            <a:ext cx="0" cy="5570539"/>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22000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8D9A12-71BC-4CBB-A872-E706804636BF}"/>
              </a:ext>
            </a:extLst>
          </p:cNvPr>
          <p:cNvSpPr>
            <a:spLocks noGrp="1"/>
          </p:cNvSpPr>
          <p:nvPr>
            <p:ph type="title"/>
          </p:nvPr>
        </p:nvSpPr>
        <p:spPr/>
        <p:txBody>
          <a:bodyPr>
            <a:normAutofit/>
          </a:bodyPr>
          <a:lstStyle/>
          <a:p>
            <a:r>
              <a:rPr lang="en-US"/>
              <a:t>Next steps</a:t>
            </a:r>
          </a:p>
        </p:txBody>
      </p:sp>
      <p:sp>
        <p:nvSpPr>
          <p:cNvPr id="11" name="Rectangle 10">
            <a:extLst>
              <a:ext uri="{FF2B5EF4-FFF2-40B4-BE49-F238E27FC236}">
                <a16:creationId xmlns:a16="http://schemas.microsoft.com/office/drawing/2014/main" id="{9C9B2650-D2D5-4912-A4A9-EAB87674D442}"/>
              </a:ext>
            </a:extLst>
          </p:cNvPr>
          <p:cNvSpPr/>
          <p:nvPr/>
        </p:nvSpPr>
        <p:spPr>
          <a:xfrm>
            <a:off x="1211087" y="2435599"/>
            <a:ext cx="4368591" cy="816760"/>
          </a:xfrm>
          <a:prstGeom prst="rect">
            <a:avLst/>
          </a:prstGeom>
        </p:spPr>
        <p:txBody>
          <a:bodyPr wrap="square" lIns="0" tIns="0" rIns="0" bIns="0" anchor="ctr">
            <a:noAutofit/>
          </a:bodyPr>
          <a:lstStyle/>
          <a:p>
            <a:pPr fontAlgn="base">
              <a:spcBef>
                <a:spcPct val="0"/>
              </a:spcBef>
              <a:spcAft>
                <a:spcPts val="612"/>
              </a:spcAft>
              <a:buSzPct val="100000"/>
              <a:defRPr/>
            </a:pPr>
            <a:r>
              <a:rPr lang="en-US" sz="2400" dirty="0">
                <a:solidFill>
                  <a:schemeClr val="tx2"/>
                </a:solidFill>
                <a:latin typeface="+mj-lt"/>
                <a:cs typeface="Segoe UI"/>
              </a:rPr>
              <a:t>Start your journey to mobilizing with insights today</a:t>
            </a:r>
          </a:p>
        </p:txBody>
      </p:sp>
      <p:sp>
        <p:nvSpPr>
          <p:cNvPr id="12" name="Arc 11">
            <a:extLst>
              <a:ext uri="{FF2B5EF4-FFF2-40B4-BE49-F238E27FC236}">
                <a16:creationId xmlns:a16="http://schemas.microsoft.com/office/drawing/2014/main" id="{AB0D8B9C-7287-40A6-BC16-F630E067F789}"/>
              </a:ext>
            </a:extLst>
          </p:cNvPr>
          <p:cNvSpPr/>
          <p:nvPr/>
        </p:nvSpPr>
        <p:spPr bwMode="auto">
          <a:xfrm>
            <a:off x="588263" y="1436688"/>
            <a:ext cx="855543" cy="855543"/>
          </a:xfrm>
          <a:prstGeom prst="arc">
            <a:avLst>
              <a:gd name="adj1" fmla="val 5456579"/>
              <a:gd name="adj2" fmla="val 16512164"/>
            </a:avLst>
          </a:prstGeom>
          <a:no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DE04D4B1-AB83-4F7F-B6AF-EDE1F6464271}"/>
              </a:ext>
            </a:extLst>
          </p:cNvPr>
          <p:cNvSpPr/>
          <p:nvPr/>
        </p:nvSpPr>
        <p:spPr bwMode="auto">
          <a:xfrm flipV="1">
            <a:off x="1005841" y="2287178"/>
            <a:ext cx="4573838" cy="1335042"/>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row: Chevron 13">
            <a:extLst>
              <a:ext uri="{FF2B5EF4-FFF2-40B4-BE49-F238E27FC236}">
                <a16:creationId xmlns:a16="http://schemas.microsoft.com/office/drawing/2014/main" id="{BB192F21-949C-42EA-8B65-F7BF04BB4FB3}"/>
              </a:ext>
            </a:extLst>
          </p:cNvPr>
          <p:cNvSpPr/>
          <p:nvPr/>
        </p:nvSpPr>
        <p:spPr bwMode="auto">
          <a:xfrm>
            <a:off x="5462328" y="3549999"/>
            <a:ext cx="117351" cy="148421"/>
          </a:xfrm>
          <a:prstGeom prst="chevron">
            <a:avLst>
              <a:gd name="adj" fmla="val 49406"/>
            </a:avLst>
          </a:prstGeom>
          <a:solidFill>
            <a:schemeClr val="tx2"/>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2F56F239-FB1F-4161-A463-2E31983E8C2A}"/>
              </a:ext>
            </a:extLst>
          </p:cNvPr>
          <p:cNvSpPr/>
          <p:nvPr/>
        </p:nvSpPr>
        <p:spPr>
          <a:xfrm>
            <a:off x="1211087" y="5006217"/>
            <a:ext cx="4368591" cy="816760"/>
          </a:xfrm>
          <a:prstGeom prst="rect">
            <a:avLst/>
          </a:prstGeom>
        </p:spPr>
        <p:txBody>
          <a:bodyPr wrap="square" lIns="0" tIns="0" rIns="0" bIns="0" anchor="ctr">
            <a:noAutofit/>
          </a:bodyPr>
          <a:lstStyle/>
          <a:p>
            <a:pPr fontAlgn="base">
              <a:spcBef>
                <a:spcPct val="0"/>
              </a:spcBef>
              <a:spcAft>
                <a:spcPts val="612"/>
              </a:spcAft>
              <a:buSzPct val="100000"/>
              <a:defRPr/>
            </a:pPr>
            <a:r>
              <a:rPr lang="en-US" sz="2400" dirty="0">
                <a:solidFill>
                  <a:schemeClr val="tx2"/>
                </a:solidFill>
                <a:latin typeface="+mj-lt"/>
                <a:cs typeface="Segoe UI"/>
              </a:rPr>
              <a:t>Contact your Microsoft Partner to learn more</a:t>
            </a:r>
          </a:p>
        </p:txBody>
      </p:sp>
      <p:sp>
        <p:nvSpPr>
          <p:cNvPr id="16" name="Freeform: Shape 15">
            <a:extLst>
              <a:ext uri="{FF2B5EF4-FFF2-40B4-BE49-F238E27FC236}">
                <a16:creationId xmlns:a16="http://schemas.microsoft.com/office/drawing/2014/main" id="{5FC4DBE8-F94A-44A4-941E-9F12EDBD5E7C}"/>
              </a:ext>
            </a:extLst>
          </p:cNvPr>
          <p:cNvSpPr/>
          <p:nvPr/>
        </p:nvSpPr>
        <p:spPr bwMode="auto">
          <a:xfrm flipV="1">
            <a:off x="1005841" y="4857796"/>
            <a:ext cx="4573838" cy="1335042"/>
          </a:xfrm>
          <a:custGeom>
            <a:avLst/>
            <a:gdLst>
              <a:gd name="connsiteX0" fmla="*/ 7035800 w 7035800"/>
              <a:gd name="connsiteY0" fmla="*/ 0 h 825500"/>
              <a:gd name="connsiteX1" fmla="*/ 0 w 7035800"/>
              <a:gd name="connsiteY1" fmla="*/ 0 h 825500"/>
              <a:gd name="connsiteX2" fmla="*/ 0 w 7035800"/>
              <a:gd name="connsiteY2" fmla="*/ 825500 h 825500"/>
            </a:gdLst>
            <a:ahLst/>
            <a:cxnLst>
              <a:cxn ang="0">
                <a:pos x="connsiteX0" y="connsiteY0"/>
              </a:cxn>
              <a:cxn ang="0">
                <a:pos x="connsiteX1" y="connsiteY1"/>
              </a:cxn>
              <a:cxn ang="0">
                <a:pos x="connsiteX2" y="connsiteY2"/>
              </a:cxn>
            </a:cxnLst>
            <a:rect l="l" t="t" r="r" b="b"/>
            <a:pathLst>
              <a:path w="7035800" h="825500">
                <a:moveTo>
                  <a:pt x="7035800" y="0"/>
                </a:moveTo>
                <a:lnTo>
                  <a:pt x="0" y="0"/>
                </a:lnTo>
                <a:lnTo>
                  <a:pt x="0" y="825500"/>
                </a:lnTo>
              </a:path>
            </a:pathLst>
          </a:cu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row: Chevron 16">
            <a:extLst>
              <a:ext uri="{FF2B5EF4-FFF2-40B4-BE49-F238E27FC236}">
                <a16:creationId xmlns:a16="http://schemas.microsoft.com/office/drawing/2014/main" id="{58CEE780-4E8A-43AB-86E8-B67E075FCB13}"/>
              </a:ext>
            </a:extLst>
          </p:cNvPr>
          <p:cNvSpPr/>
          <p:nvPr/>
        </p:nvSpPr>
        <p:spPr bwMode="auto">
          <a:xfrm>
            <a:off x="5462328" y="6120617"/>
            <a:ext cx="117351" cy="148421"/>
          </a:xfrm>
          <a:prstGeom prst="chevron">
            <a:avLst>
              <a:gd name="adj" fmla="val 49406"/>
            </a:avLst>
          </a:prstGeom>
          <a:solidFill>
            <a:schemeClr val="tx2"/>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cxnSp>
        <p:nvCxnSpPr>
          <p:cNvPr id="18" name="Straight Connector 17">
            <a:extLst>
              <a:ext uri="{FF2B5EF4-FFF2-40B4-BE49-F238E27FC236}">
                <a16:creationId xmlns:a16="http://schemas.microsoft.com/office/drawing/2014/main" id="{05005D5C-2CFA-40D8-8044-42901E29DBAD}"/>
              </a:ext>
            </a:extLst>
          </p:cNvPr>
          <p:cNvCxnSpPr>
            <a:cxnSpLocks/>
          </p:cNvCxnSpPr>
          <p:nvPr/>
        </p:nvCxnSpPr>
        <p:spPr>
          <a:xfrm>
            <a:off x="5820230" y="1436688"/>
            <a:ext cx="0" cy="4832350"/>
          </a:xfrm>
          <a:prstGeom prst="line">
            <a:avLst/>
          </a:prstGeom>
          <a:ln w="1905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A3CA4EA-A300-4128-8C0E-094A2ED8CCFF}"/>
              </a:ext>
            </a:extLst>
          </p:cNvPr>
          <p:cNvGrpSpPr/>
          <p:nvPr/>
        </p:nvGrpSpPr>
        <p:grpSpPr>
          <a:xfrm>
            <a:off x="642993" y="1490704"/>
            <a:ext cx="746083" cy="747514"/>
            <a:chOff x="642993" y="1490704"/>
            <a:chExt cx="746083" cy="747514"/>
          </a:xfrm>
        </p:grpSpPr>
        <p:sp>
          <p:nvSpPr>
            <p:cNvPr id="21" name="Oval 20">
              <a:extLst>
                <a:ext uri="{FF2B5EF4-FFF2-40B4-BE49-F238E27FC236}">
                  <a16:creationId xmlns:a16="http://schemas.microsoft.com/office/drawing/2014/main" id="{C5D6B623-2AC8-479B-A2E4-2BB2D4F08596}"/>
                </a:ext>
              </a:extLst>
            </p:cNvPr>
            <p:cNvSpPr/>
            <p:nvPr/>
          </p:nvSpPr>
          <p:spPr bwMode="auto">
            <a:xfrm>
              <a:off x="642993" y="1490704"/>
              <a:ext cx="746083" cy="747514"/>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dirty="0" err="1">
                <a:solidFill>
                  <a:srgbClr val="FFFFFF"/>
                </a:solidFill>
                <a:ea typeface="Segoe UI" pitchFamily="34" charset="0"/>
                <a:cs typeface="Segoe UI" pitchFamily="34" charset="0"/>
              </a:endParaRPr>
            </a:p>
          </p:txBody>
        </p:sp>
        <p:sp>
          <p:nvSpPr>
            <p:cNvPr id="22" name="Quest_ED40" title="Icon of a map with a dotted line leading to an ex">
              <a:extLst>
                <a:ext uri="{FF2B5EF4-FFF2-40B4-BE49-F238E27FC236}">
                  <a16:creationId xmlns:a16="http://schemas.microsoft.com/office/drawing/2014/main" id="{5FE4D982-F982-4B9A-AF16-34D148864E73}"/>
                </a:ext>
              </a:extLst>
            </p:cNvPr>
            <p:cNvSpPr>
              <a:spLocks noChangeAspect="1" noEditPoints="1"/>
            </p:cNvSpPr>
            <p:nvPr/>
          </p:nvSpPr>
          <p:spPr bwMode="auto">
            <a:xfrm>
              <a:off x="815250" y="1663628"/>
              <a:ext cx="401570" cy="401666"/>
            </a:xfrm>
            <a:custGeom>
              <a:avLst/>
              <a:gdLst>
                <a:gd name="T0" fmla="*/ 2625 w 3750"/>
                <a:gd name="T1" fmla="*/ 3000 h 3750"/>
                <a:gd name="T2" fmla="*/ 2360 w 3750"/>
                <a:gd name="T3" fmla="*/ 3110 h 3750"/>
                <a:gd name="T4" fmla="*/ 2250 w 3750"/>
                <a:gd name="T5" fmla="*/ 3375 h 3750"/>
                <a:gd name="T6" fmla="*/ 2360 w 3750"/>
                <a:gd name="T7" fmla="*/ 3640 h 3750"/>
                <a:gd name="T8" fmla="*/ 2625 w 3750"/>
                <a:gd name="T9" fmla="*/ 3750 h 3750"/>
                <a:gd name="T10" fmla="*/ 375 w 3750"/>
                <a:gd name="T11" fmla="*/ 3750 h 3750"/>
                <a:gd name="T12" fmla="*/ 110 w 3750"/>
                <a:gd name="T13" fmla="*/ 3640 h 3750"/>
                <a:gd name="T14" fmla="*/ 0 w 3750"/>
                <a:gd name="T15" fmla="*/ 3375 h 3750"/>
                <a:gd name="T16" fmla="*/ 110 w 3750"/>
                <a:gd name="T17" fmla="*/ 3110 h 3750"/>
                <a:gd name="T18" fmla="*/ 375 w 3750"/>
                <a:gd name="T19" fmla="*/ 3000 h 3750"/>
                <a:gd name="T20" fmla="*/ 2625 w 3750"/>
                <a:gd name="T21" fmla="*/ 3000 h 3750"/>
                <a:gd name="T22" fmla="*/ 500 w 3750"/>
                <a:gd name="T23" fmla="*/ 2875 h 3750"/>
                <a:gd name="T24" fmla="*/ 500 w 3750"/>
                <a:gd name="T25" fmla="*/ 375 h 3750"/>
                <a:gd name="T26" fmla="*/ 3000 w 3750"/>
                <a:gd name="T27" fmla="*/ 750 h 3750"/>
                <a:gd name="T28" fmla="*/ 3375 w 3750"/>
                <a:gd name="T29" fmla="*/ 750 h 3750"/>
                <a:gd name="T30" fmla="*/ 3750 w 3750"/>
                <a:gd name="T31" fmla="*/ 375 h 3750"/>
                <a:gd name="T32" fmla="*/ 3375 w 3750"/>
                <a:gd name="T33" fmla="*/ 0 h 3750"/>
                <a:gd name="T34" fmla="*/ 3000 w 3750"/>
                <a:gd name="T35" fmla="*/ 375 h 3750"/>
                <a:gd name="T36" fmla="*/ 3000 w 3750"/>
                <a:gd name="T37" fmla="*/ 2375 h 3750"/>
                <a:gd name="T38" fmla="*/ 3366 w 3750"/>
                <a:gd name="T39" fmla="*/ 0 h 3750"/>
                <a:gd name="T40" fmla="*/ 875 w 3750"/>
                <a:gd name="T41" fmla="*/ 0 h 3750"/>
                <a:gd name="T42" fmla="*/ 500 w 3750"/>
                <a:gd name="T43" fmla="*/ 375 h 3750"/>
                <a:gd name="T44" fmla="*/ 3000 w 3750"/>
                <a:gd name="T45" fmla="*/ 2375 h 3750"/>
                <a:gd name="T46" fmla="*/ 3000 w 3750"/>
                <a:gd name="T47" fmla="*/ 3375 h 3750"/>
                <a:gd name="T48" fmla="*/ 375 w 3750"/>
                <a:gd name="T49" fmla="*/ 3750 h 3750"/>
                <a:gd name="T50" fmla="*/ 2625 w 3750"/>
                <a:gd name="T51" fmla="*/ 3750 h 3750"/>
                <a:gd name="T52" fmla="*/ 3000 w 3750"/>
                <a:gd name="T53" fmla="*/ 3375 h 3750"/>
                <a:gd name="T54" fmla="*/ 1625 w 3750"/>
                <a:gd name="T55" fmla="*/ 375 h 3750"/>
                <a:gd name="T56" fmla="*/ 2375 w 3750"/>
                <a:gd name="T57" fmla="*/ 1125 h 3750"/>
                <a:gd name="T58" fmla="*/ 2375 w 3750"/>
                <a:gd name="T59" fmla="*/ 375 h 3750"/>
                <a:gd name="T60" fmla="*/ 1625 w 3750"/>
                <a:gd name="T61" fmla="*/ 1125 h 3750"/>
                <a:gd name="T62" fmla="*/ 1000 w 3750"/>
                <a:gd name="T63" fmla="*/ 1875 h 3750"/>
                <a:gd name="T64" fmla="*/ 1000 w 3750"/>
                <a:gd name="T65" fmla="*/ 2125 h 3750"/>
                <a:gd name="T66" fmla="*/ 1338 w 3750"/>
                <a:gd name="T67" fmla="*/ 1412 h 3750"/>
                <a:gd name="T68" fmla="*/ 1162 w 3750"/>
                <a:gd name="T69" fmla="*/ 1588 h 3750"/>
                <a:gd name="T70" fmla="*/ 1162 w 3750"/>
                <a:gd name="T71" fmla="*/ 2412 h 3750"/>
                <a:gd name="T72" fmla="*/ 1338 w 3750"/>
                <a:gd name="T73" fmla="*/ 2588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50" h="3750">
                  <a:moveTo>
                    <a:pt x="2625" y="3000"/>
                  </a:moveTo>
                  <a:cubicBezTo>
                    <a:pt x="2521" y="3000"/>
                    <a:pt x="2428" y="3042"/>
                    <a:pt x="2360" y="3110"/>
                  </a:cubicBezTo>
                  <a:cubicBezTo>
                    <a:pt x="2292" y="3178"/>
                    <a:pt x="2250" y="3271"/>
                    <a:pt x="2250" y="3375"/>
                  </a:cubicBezTo>
                  <a:cubicBezTo>
                    <a:pt x="2250" y="3479"/>
                    <a:pt x="2292" y="3572"/>
                    <a:pt x="2360" y="3640"/>
                  </a:cubicBezTo>
                  <a:cubicBezTo>
                    <a:pt x="2428" y="3708"/>
                    <a:pt x="2521" y="3750"/>
                    <a:pt x="2625" y="3750"/>
                  </a:cubicBezTo>
                  <a:moveTo>
                    <a:pt x="375" y="3750"/>
                  </a:moveTo>
                  <a:cubicBezTo>
                    <a:pt x="271" y="3750"/>
                    <a:pt x="178" y="3708"/>
                    <a:pt x="110" y="3640"/>
                  </a:cubicBezTo>
                  <a:cubicBezTo>
                    <a:pt x="42" y="3572"/>
                    <a:pt x="0" y="3479"/>
                    <a:pt x="0" y="3375"/>
                  </a:cubicBezTo>
                  <a:cubicBezTo>
                    <a:pt x="0" y="3271"/>
                    <a:pt x="42" y="3178"/>
                    <a:pt x="110" y="3110"/>
                  </a:cubicBezTo>
                  <a:cubicBezTo>
                    <a:pt x="178" y="3042"/>
                    <a:pt x="271" y="3000"/>
                    <a:pt x="375" y="3000"/>
                  </a:cubicBezTo>
                  <a:cubicBezTo>
                    <a:pt x="2625" y="3000"/>
                    <a:pt x="2625" y="3000"/>
                    <a:pt x="2625" y="3000"/>
                  </a:cubicBezTo>
                  <a:moveTo>
                    <a:pt x="500" y="2875"/>
                  </a:moveTo>
                  <a:cubicBezTo>
                    <a:pt x="500" y="375"/>
                    <a:pt x="500" y="375"/>
                    <a:pt x="500" y="375"/>
                  </a:cubicBezTo>
                  <a:moveTo>
                    <a:pt x="3000" y="750"/>
                  </a:moveTo>
                  <a:cubicBezTo>
                    <a:pt x="3375" y="750"/>
                    <a:pt x="3375" y="750"/>
                    <a:pt x="3375" y="750"/>
                  </a:cubicBezTo>
                  <a:cubicBezTo>
                    <a:pt x="3582" y="750"/>
                    <a:pt x="3750" y="582"/>
                    <a:pt x="3750" y="375"/>
                  </a:cubicBezTo>
                  <a:cubicBezTo>
                    <a:pt x="3750" y="168"/>
                    <a:pt x="3582" y="0"/>
                    <a:pt x="3375" y="0"/>
                  </a:cubicBezTo>
                  <a:cubicBezTo>
                    <a:pt x="3168" y="0"/>
                    <a:pt x="3000" y="168"/>
                    <a:pt x="3000" y="375"/>
                  </a:cubicBezTo>
                  <a:cubicBezTo>
                    <a:pt x="3000" y="2375"/>
                    <a:pt x="3000" y="2375"/>
                    <a:pt x="3000" y="2375"/>
                  </a:cubicBezTo>
                  <a:moveTo>
                    <a:pt x="3366" y="0"/>
                  </a:moveTo>
                  <a:cubicBezTo>
                    <a:pt x="875" y="0"/>
                    <a:pt x="875" y="0"/>
                    <a:pt x="875" y="0"/>
                  </a:cubicBezTo>
                  <a:cubicBezTo>
                    <a:pt x="668" y="0"/>
                    <a:pt x="500" y="168"/>
                    <a:pt x="500" y="375"/>
                  </a:cubicBezTo>
                  <a:moveTo>
                    <a:pt x="3000" y="2375"/>
                  </a:moveTo>
                  <a:cubicBezTo>
                    <a:pt x="3000" y="3375"/>
                    <a:pt x="3000" y="3375"/>
                    <a:pt x="3000" y="3375"/>
                  </a:cubicBezTo>
                  <a:moveTo>
                    <a:pt x="375" y="3750"/>
                  </a:moveTo>
                  <a:cubicBezTo>
                    <a:pt x="2625" y="3750"/>
                    <a:pt x="2625" y="3750"/>
                    <a:pt x="2625" y="3750"/>
                  </a:cubicBezTo>
                  <a:cubicBezTo>
                    <a:pt x="2832" y="3750"/>
                    <a:pt x="3000" y="3582"/>
                    <a:pt x="3000" y="3375"/>
                  </a:cubicBezTo>
                  <a:moveTo>
                    <a:pt x="1625" y="375"/>
                  </a:moveTo>
                  <a:cubicBezTo>
                    <a:pt x="2375" y="1125"/>
                    <a:pt x="2375" y="1125"/>
                    <a:pt x="2375" y="1125"/>
                  </a:cubicBezTo>
                  <a:moveTo>
                    <a:pt x="2375" y="375"/>
                  </a:moveTo>
                  <a:cubicBezTo>
                    <a:pt x="1625" y="1125"/>
                    <a:pt x="1625" y="1125"/>
                    <a:pt x="1625" y="1125"/>
                  </a:cubicBezTo>
                  <a:moveTo>
                    <a:pt x="1000" y="1875"/>
                  </a:moveTo>
                  <a:cubicBezTo>
                    <a:pt x="1000" y="2125"/>
                    <a:pt x="1000" y="2125"/>
                    <a:pt x="1000" y="2125"/>
                  </a:cubicBezTo>
                  <a:moveTo>
                    <a:pt x="1338" y="1412"/>
                  </a:moveTo>
                  <a:cubicBezTo>
                    <a:pt x="1162" y="1588"/>
                    <a:pt x="1162" y="1588"/>
                    <a:pt x="1162" y="1588"/>
                  </a:cubicBezTo>
                  <a:moveTo>
                    <a:pt x="1162" y="2412"/>
                  </a:moveTo>
                  <a:cubicBezTo>
                    <a:pt x="1338" y="2588"/>
                    <a:pt x="1338" y="2588"/>
                    <a:pt x="1338" y="2588"/>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grpSp>
      <p:grpSp>
        <p:nvGrpSpPr>
          <p:cNvPr id="23" name="Group 22">
            <a:extLst>
              <a:ext uri="{FF2B5EF4-FFF2-40B4-BE49-F238E27FC236}">
                <a16:creationId xmlns:a16="http://schemas.microsoft.com/office/drawing/2014/main" id="{367BCF41-F695-48F9-8E74-3240A994580A}"/>
              </a:ext>
            </a:extLst>
          </p:cNvPr>
          <p:cNvGrpSpPr/>
          <p:nvPr/>
        </p:nvGrpSpPr>
        <p:grpSpPr>
          <a:xfrm>
            <a:off x="588263" y="4007306"/>
            <a:ext cx="855543" cy="855543"/>
            <a:chOff x="588263" y="4007306"/>
            <a:chExt cx="855543" cy="855543"/>
          </a:xfrm>
        </p:grpSpPr>
        <p:sp>
          <p:nvSpPr>
            <p:cNvPr id="24" name="Oval 23">
              <a:extLst>
                <a:ext uri="{FF2B5EF4-FFF2-40B4-BE49-F238E27FC236}">
                  <a16:creationId xmlns:a16="http://schemas.microsoft.com/office/drawing/2014/main" id="{E20E9CCB-0807-4E19-9A81-2D2E1AC84C72}"/>
                </a:ext>
              </a:extLst>
            </p:cNvPr>
            <p:cNvSpPr/>
            <p:nvPr/>
          </p:nvSpPr>
          <p:spPr bwMode="auto">
            <a:xfrm>
              <a:off x="642993" y="4061322"/>
              <a:ext cx="746083" cy="747514"/>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dirty="0" err="1">
                <a:solidFill>
                  <a:srgbClr val="FFFFFF"/>
                </a:solidFill>
                <a:ea typeface="Segoe UI" pitchFamily="34" charset="0"/>
                <a:cs typeface="Segoe UI" pitchFamily="34" charset="0"/>
              </a:endParaRPr>
            </a:p>
          </p:txBody>
        </p:sp>
        <p:sp>
          <p:nvSpPr>
            <p:cNvPr id="25" name="Arc 24">
              <a:extLst>
                <a:ext uri="{FF2B5EF4-FFF2-40B4-BE49-F238E27FC236}">
                  <a16:creationId xmlns:a16="http://schemas.microsoft.com/office/drawing/2014/main" id="{7722872D-8C5D-40DE-AC51-495C87A5E010}"/>
                </a:ext>
              </a:extLst>
            </p:cNvPr>
            <p:cNvSpPr/>
            <p:nvPr/>
          </p:nvSpPr>
          <p:spPr bwMode="auto">
            <a:xfrm>
              <a:off x="588263" y="4007306"/>
              <a:ext cx="855543" cy="855543"/>
            </a:xfrm>
            <a:prstGeom prst="arc">
              <a:avLst>
                <a:gd name="adj1" fmla="val 5458146"/>
                <a:gd name="adj2" fmla="val 16512164"/>
              </a:avLst>
            </a:prstGeom>
            <a:no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pPr>
              <a:endParaRPr lang="en-US" sz="2040" err="1">
                <a:solidFill>
                  <a:srgbClr val="FFFFFF"/>
                </a:solidFill>
                <a:ea typeface="Segoe UI" pitchFamily="34" charset="0"/>
                <a:cs typeface="Segoe UI" pitchFamily="34" charset="0"/>
              </a:endParaRPr>
            </a:p>
          </p:txBody>
        </p:sp>
        <p:sp>
          <p:nvSpPr>
            <p:cNvPr id="26" name="Directory" title="Icon of an address book or directory">
              <a:extLst>
                <a:ext uri="{FF2B5EF4-FFF2-40B4-BE49-F238E27FC236}">
                  <a16:creationId xmlns:a16="http://schemas.microsoft.com/office/drawing/2014/main" id="{C96F9005-35A1-4DC0-8542-A2E4EE8D04D9}"/>
                </a:ext>
              </a:extLst>
            </p:cNvPr>
            <p:cNvSpPr>
              <a:spLocks noChangeAspect="1" noEditPoints="1"/>
            </p:cNvSpPr>
            <p:nvPr/>
          </p:nvSpPr>
          <p:spPr bwMode="auto">
            <a:xfrm>
              <a:off x="833803" y="4252199"/>
              <a:ext cx="364463" cy="365760"/>
            </a:xfrm>
            <a:custGeom>
              <a:avLst/>
              <a:gdLst>
                <a:gd name="T0" fmla="*/ 91 w 317"/>
                <a:gd name="T1" fmla="*/ 135 h 318"/>
                <a:gd name="T2" fmla="*/ 126 w 317"/>
                <a:gd name="T3" fmla="*/ 100 h 318"/>
                <a:gd name="T4" fmla="*/ 162 w 317"/>
                <a:gd name="T5" fmla="*/ 135 h 318"/>
                <a:gd name="T6" fmla="*/ 126 w 317"/>
                <a:gd name="T7" fmla="*/ 170 h 318"/>
                <a:gd name="T8" fmla="*/ 91 w 317"/>
                <a:gd name="T9" fmla="*/ 135 h 318"/>
                <a:gd name="T10" fmla="*/ 190 w 317"/>
                <a:gd name="T11" fmla="*/ 234 h 318"/>
                <a:gd name="T12" fmla="*/ 126 w 317"/>
                <a:gd name="T13" fmla="*/ 170 h 318"/>
                <a:gd name="T14" fmla="*/ 63 w 317"/>
                <a:gd name="T15" fmla="*/ 234 h 318"/>
                <a:gd name="T16" fmla="*/ 0 w 317"/>
                <a:gd name="T17" fmla="*/ 284 h 318"/>
                <a:gd name="T18" fmla="*/ 34 w 317"/>
                <a:gd name="T19" fmla="*/ 318 h 318"/>
                <a:gd name="T20" fmla="*/ 283 w 317"/>
                <a:gd name="T21" fmla="*/ 318 h 318"/>
                <a:gd name="T22" fmla="*/ 317 w 317"/>
                <a:gd name="T23" fmla="*/ 284 h 318"/>
                <a:gd name="T24" fmla="*/ 317 w 317"/>
                <a:gd name="T25" fmla="*/ 35 h 318"/>
                <a:gd name="T26" fmla="*/ 283 w 317"/>
                <a:gd name="T27" fmla="*/ 1 h 318"/>
                <a:gd name="T28" fmla="*/ 34 w 317"/>
                <a:gd name="T29" fmla="*/ 1 h 318"/>
                <a:gd name="T30" fmla="*/ 0 w 317"/>
                <a:gd name="T31" fmla="*/ 35 h 318"/>
                <a:gd name="T32" fmla="*/ 0 w 317"/>
                <a:gd name="T33" fmla="*/ 284 h 318"/>
                <a:gd name="T34" fmla="*/ 239 w 317"/>
                <a:gd name="T35" fmla="*/ 318 h 318"/>
                <a:gd name="T36" fmla="*/ 239 w 317"/>
                <a:gd name="T37" fmla="*/ 0 h 318"/>
                <a:gd name="T38" fmla="*/ 239 w 317"/>
                <a:gd name="T39" fmla="*/ 107 h 318"/>
                <a:gd name="T40" fmla="*/ 317 w 317"/>
                <a:gd name="T41" fmla="*/ 107 h 318"/>
                <a:gd name="T42" fmla="*/ 239 w 317"/>
                <a:gd name="T43" fmla="*/ 212 h 318"/>
                <a:gd name="T44" fmla="*/ 317 w 317"/>
                <a:gd name="T45" fmla="*/ 21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18">
                  <a:moveTo>
                    <a:pt x="91" y="135"/>
                  </a:moveTo>
                  <a:cubicBezTo>
                    <a:pt x="91" y="115"/>
                    <a:pt x="107" y="100"/>
                    <a:pt x="126" y="100"/>
                  </a:cubicBezTo>
                  <a:cubicBezTo>
                    <a:pt x="146" y="100"/>
                    <a:pt x="162" y="115"/>
                    <a:pt x="162" y="135"/>
                  </a:cubicBezTo>
                  <a:cubicBezTo>
                    <a:pt x="162" y="154"/>
                    <a:pt x="146" y="170"/>
                    <a:pt x="126" y="170"/>
                  </a:cubicBezTo>
                  <a:cubicBezTo>
                    <a:pt x="107" y="170"/>
                    <a:pt x="91" y="154"/>
                    <a:pt x="91" y="135"/>
                  </a:cubicBezTo>
                  <a:close/>
                  <a:moveTo>
                    <a:pt x="190" y="234"/>
                  </a:moveTo>
                  <a:cubicBezTo>
                    <a:pt x="190" y="198"/>
                    <a:pt x="161" y="170"/>
                    <a:pt x="126" y="170"/>
                  </a:cubicBezTo>
                  <a:cubicBezTo>
                    <a:pt x="92" y="170"/>
                    <a:pt x="63" y="198"/>
                    <a:pt x="63" y="234"/>
                  </a:cubicBezTo>
                  <a:moveTo>
                    <a:pt x="0" y="284"/>
                  </a:moveTo>
                  <a:cubicBezTo>
                    <a:pt x="0" y="303"/>
                    <a:pt x="15" y="318"/>
                    <a:pt x="34" y="318"/>
                  </a:cubicBezTo>
                  <a:cubicBezTo>
                    <a:pt x="283" y="318"/>
                    <a:pt x="283" y="318"/>
                    <a:pt x="283" y="318"/>
                  </a:cubicBezTo>
                  <a:cubicBezTo>
                    <a:pt x="301" y="318"/>
                    <a:pt x="317" y="303"/>
                    <a:pt x="317" y="284"/>
                  </a:cubicBezTo>
                  <a:cubicBezTo>
                    <a:pt x="317" y="35"/>
                    <a:pt x="317" y="35"/>
                    <a:pt x="317" y="35"/>
                  </a:cubicBezTo>
                  <a:cubicBezTo>
                    <a:pt x="317" y="16"/>
                    <a:pt x="301" y="1"/>
                    <a:pt x="283" y="1"/>
                  </a:cubicBezTo>
                  <a:cubicBezTo>
                    <a:pt x="34" y="1"/>
                    <a:pt x="34" y="1"/>
                    <a:pt x="34" y="1"/>
                  </a:cubicBezTo>
                  <a:cubicBezTo>
                    <a:pt x="15" y="1"/>
                    <a:pt x="0" y="16"/>
                    <a:pt x="0" y="35"/>
                  </a:cubicBezTo>
                  <a:lnTo>
                    <a:pt x="0" y="284"/>
                  </a:lnTo>
                  <a:close/>
                  <a:moveTo>
                    <a:pt x="239" y="318"/>
                  </a:moveTo>
                  <a:cubicBezTo>
                    <a:pt x="239" y="0"/>
                    <a:pt x="239" y="0"/>
                    <a:pt x="239" y="0"/>
                  </a:cubicBezTo>
                  <a:moveTo>
                    <a:pt x="239" y="107"/>
                  </a:moveTo>
                  <a:cubicBezTo>
                    <a:pt x="317" y="107"/>
                    <a:pt x="317" y="107"/>
                    <a:pt x="317" y="107"/>
                  </a:cubicBezTo>
                  <a:moveTo>
                    <a:pt x="239" y="212"/>
                  </a:moveTo>
                  <a:cubicBezTo>
                    <a:pt x="317" y="212"/>
                    <a:pt x="317" y="212"/>
                    <a:pt x="317" y="212"/>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29" name="Picture 28" descr="A person standing in front of a computer&#10;&#10;Description automatically generated">
            <a:extLst>
              <a:ext uri="{FF2B5EF4-FFF2-40B4-BE49-F238E27FC236}">
                <a16:creationId xmlns:a16="http://schemas.microsoft.com/office/drawing/2014/main" id="{0C3F2F50-D001-4D90-B84E-EB1E3402DAA3}"/>
              </a:ext>
            </a:extLst>
          </p:cNvPr>
          <p:cNvPicPr>
            <a:picLocks noChangeAspect="1"/>
          </p:cNvPicPr>
          <p:nvPr/>
        </p:nvPicPr>
        <p:blipFill rotWithShape="1">
          <a:blip r:embed="rId3">
            <a:extLst>
              <a:ext uri="{28A0092B-C50C-407E-A947-70E740481C1C}">
                <a14:useLocalDpi xmlns:a14="http://schemas.microsoft.com/office/drawing/2010/main" val="0"/>
              </a:ext>
            </a:extLst>
          </a:blip>
          <a:srcRect l="721" t="4267" r="27143" b="4267"/>
          <a:stretch/>
        </p:blipFill>
        <p:spPr>
          <a:xfrm>
            <a:off x="5892800" y="1436688"/>
            <a:ext cx="5716588" cy="4832350"/>
          </a:xfrm>
          <a:custGeom>
            <a:avLst/>
            <a:gdLst>
              <a:gd name="connsiteX0" fmla="*/ 0 w 5716588"/>
              <a:gd name="connsiteY0" fmla="*/ 0 h 4832350"/>
              <a:gd name="connsiteX1" fmla="*/ 5716588 w 5716588"/>
              <a:gd name="connsiteY1" fmla="*/ 0 h 4832350"/>
              <a:gd name="connsiteX2" fmla="*/ 5716588 w 5716588"/>
              <a:gd name="connsiteY2" fmla="*/ 4832350 h 4832350"/>
              <a:gd name="connsiteX3" fmla="*/ 0 w 5716588"/>
              <a:gd name="connsiteY3" fmla="*/ 4832350 h 4832350"/>
            </a:gdLst>
            <a:ahLst/>
            <a:cxnLst>
              <a:cxn ang="0">
                <a:pos x="connsiteX0" y="connsiteY0"/>
              </a:cxn>
              <a:cxn ang="0">
                <a:pos x="connsiteX1" y="connsiteY1"/>
              </a:cxn>
              <a:cxn ang="0">
                <a:pos x="connsiteX2" y="connsiteY2"/>
              </a:cxn>
              <a:cxn ang="0">
                <a:pos x="connsiteX3" y="connsiteY3"/>
              </a:cxn>
            </a:cxnLst>
            <a:rect l="l" t="t" r="r" b="b"/>
            <a:pathLst>
              <a:path w="5716588" h="4832350">
                <a:moveTo>
                  <a:pt x="0" y="0"/>
                </a:moveTo>
                <a:lnTo>
                  <a:pt x="5716588" y="0"/>
                </a:lnTo>
                <a:lnTo>
                  <a:pt x="5716588" y="4832350"/>
                </a:lnTo>
                <a:lnTo>
                  <a:pt x="0" y="4832350"/>
                </a:lnTo>
                <a:close/>
              </a:path>
            </a:pathLst>
          </a:custGeom>
        </p:spPr>
      </p:pic>
    </p:spTree>
    <p:extLst>
      <p:ext uri="{BB962C8B-B14F-4D97-AF65-F5344CB8AC3E}">
        <p14:creationId xmlns:p14="http://schemas.microsoft.com/office/powerpoint/2010/main" val="219812396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97216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8C8F-C475-42E3-BED3-37FE6E4BE0F7}"/>
              </a:ext>
            </a:extLst>
          </p:cNvPr>
          <p:cNvSpPr>
            <a:spLocks noGrp="1"/>
          </p:cNvSpPr>
          <p:nvPr>
            <p:ph type="title"/>
          </p:nvPr>
        </p:nvSpPr>
        <p:spPr>
          <a:xfrm>
            <a:off x="461446" y="359542"/>
            <a:ext cx="7258869" cy="984885"/>
          </a:xfrm>
        </p:spPr>
        <p:txBody>
          <a:bodyPr/>
          <a:lstStyle/>
          <a:p>
            <a:r>
              <a:rPr lang="en-US" sz="3200" dirty="0">
                <a:cs typeface="Segoe UI"/>
              </a:rPr>
              <a:t>When it comes to making the best use of data, many businesses fall short </a:t>
            </a:r>
          </a:p>
        </p:txBody>
      </p:sp>
      <p:sp>
        <p:nvSpPr>
          <p:cNvPr id="3" name="Rectangle 2">
            <a:extLst>
              <a:ext uri="{FF2B5EF4-FFF2-40B4-BE49-F238E27FC236}">
                <a16:creationId xmlns:a16="http://schemas.microsoft.com/office/drawing/2014/main" id="{5045CD97-7E5C-47F1-80D5-C3A08E925749}"/>
              </a:ext>
            </a:extLst>
          </p:cNvPr>
          <p:cNvSpPr/>
          <p:nvPr/>
        </p:nvSpPr>
        <p:spPr>
          <a:xfrm>
            <a:off x="-2662606" y="2891298"/>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3C3C41"/>
              </a:solidFill>
              <a:effectLst/>
              <a:uLnTx/>
              <a:uFillTx/>
              <a:latin typeface="Segoe UI"/>
              <a:ea typeface="+mn-ea"/>
              <a:cs typeface="+mn-cs"/>
            </a:endParaRPr>
          </a:p>
        </p:txBody>
      </p:sp>
      <p:pic>
        <p:nvPicPr>
          <p:cNvPr id="14" name="Picture 13">
            <a:extLst>
              <a:ext uri="{FF2B5EF4-FFF2-40B4-BE49-F238E27FC236}">
                <a16:creationId xmlns:a16="http://schemas.microsoft.com/office/drawing/2014/main" id="{FD7227AE-4626-40FA-B8C2-7A62677D9920}"/>
              </a:ext>
            </a:extLst>
          </p:cNvPr>
          <p:cNvPicPr>
            <a:picLocks noChangeAspect="1"/>
          </p:cNvPicPr>
          <p:nvPr/>
        </p:nvPicPr>
        <p:blipFill rotWithShape="1">
          <a:blip r:embed="rId3">
            <a:extLst>
              <a:ext uri="{28A0092B-C50C-407E-A947-70E740481C1C}">
                <a14:useLocalDpi xmlns:a14="http://schemas.microsoft.com/office/drawing/2010/main" val="0"/>
              </a:ext>
            </a:extLst>
          </a:blip>
          <a:srcRect l="30739" t="11501" r="11995" b="7346"/>
          <a:stretch/>
        </p:blipFill>
        <p:spPr>
          <a:xfrm>
            <a:off x="7955281" y="0"/>
            <a:ext cx="4236721" cy="6858000"/>
          </a:xfrm>
          <a:custGeom>
            <a:avLst/>
            <a:gdLst>
              <a:gd name="connsiteX0" fmla="*/ 0 w 4236721"/>
              <a:gd name="connsiteY0" fmla="*/ 0 h 6858000"/>
              <a:gd name="connsiteX1" fmla="*/ 4236721 w 4236721"/>
              <a:gd name="connsiteY1" fmla="*/ 0 h 6858000"/>
              <a:gd name="connsiteX2" fmla="*/ 4236721 w 4236721"/>
              <a:gd name="connsiteY2" fmla="*/ 6858000 h 6858000"/>
              <a:gd name="connsiteX3" fmla="*/ 0 w 423672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36721" h="6858000">
                <a:moveTo>
                  <a:pt x="0" y="0"/>
                </a:moveTo>
                <a:lnTo>
                  <a:pt x="4236721" y="0"/>
                </a:lnTo>
                <a:lnTo>
                  <a:pt x="4236721" y="6858000"/>
                </a:lnTo>
                <a:lnTo>
                  <a:pt x="0" y="6858000"/>
                </a:lnTo>
                <a:close/>
              </a:path>
            </a:pathLst>
          </a:custGeom>
        </p:spPr>
      </p:pic>
      <p:cxnSp>
        <p:nvCxnSpPr>
          <p:cNvPr id="15" name="Straight Connector 14">
            <a:extLst>
              <a:ext uri="{FF2B5EF4-FFF2-40B4-BE49-F238E27FC236}">
                <a16:creationId xmlns:a16="http://schemas.microsoft.com/office/drawing/2014/main" id="{4E2E425F-C65A-45C0-BAE1-481C46689DD3}"/>
              </a:ext>
            </a:extLst>
          </p:cNvPr>
          <p:cNvCxnSpPr>
            <a:cxnSpLocks/>
          </p:cNvCxnSpPr>
          <p:nvPr/>
        </p:nvCxnSpPr>
        <p:spPr>
          <a:xfrm>
            <a:off x="7901206" y="0"/>
            <a:ext cx="0" cy="6858000"/>
          </a:xfrm>
          <a:prstGeom prst="line">
            <a:avLst/>
          </a:prstGeom>
          <a:ln w="127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2F042B1-11A9-4659-A621-9F3B5B79CD41}"/>
              </a:ext>
            </a:extLst>
          </p:cNvPr>
          <p:cNvCxnSpPr>
            <a:cxnSpLocks/>
            <a:stCxn id="18" idx="4"/>
            <a:endCxn id="23" idx="0"/>
          </p:cNvCxnSpPr>
          <p:nvPr/>
        </p:nvCxnSpPr>
        <p:spPr>
          <a:xfrm>
            <a:off x="898887" y="2479040"/>
            <a:ext cx="0" cy="2076289"/>
          </a:xfrm>
          <a:prstGeom prst="line">
            <a:avLst/>
          </a:prstGeom>
          <a:ln w="127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1FBFFC0-3736-45AD-9C10-5F95A14D4166}"/>
              </a:ext>
            </a:extLst>
          </p:cNvPr>
          <p:cNvSpPr/>
          <p:nvPr/>
        </p:nvSpPr>
        <p:spPr bwMode="auto">
          <a:xfrm>
            <a:off x="548695" y="1778656"/>
            <a:ext cx="700384" cy="700384"/>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lvl="1" algn="ctr" defTabSz="914400">
              <a:defRPr/>
            </a:pPr>
            <a:r>
              <a:rPr lang="en-US" sz="2000" dirty="0">
                <a:solidFill>
                  <a:schemeClr val="tx2"/>
                </a:solidFill>
                <a:latin typeface="+mj-lt"/>
              </a:rPr>
              <a:t>41%</a:t>
            </a:r>
          </a:p>
        </p:txBody>
      </p:sp>
      <p:sp>
        <p:nvSpPr>
          <p:cNvPr id="19" name="Rectangle 18">
            <a:extLst>
              <a:ext uri="{FF2B5EF4-FFF2-40B4-BE49-F238E27FC236}">
                <a16:creationId xmlns:a16="http://schemas.microsoft.com/office/drawing/2014/main" id="{98CC0E13-AD48-4DDD-AFAE-31A032FB0916}"/>
              </a:ext>
            </a:extLst>
          </p:cNvPr>
          <p:cNvSpPr/>
          <p:nvPr/>
        </p:nvSpPr>
        <p:spPr>
          <a:xfrm>
            <a:off x="1437567" y="1974960"/>
            <a:ext cx="6282748" cy="307777"/>
          </a:xfrm>
          <a:prstGeom prst="rect">
            <a:avLst/>
          </a:prstGeom>
        </p:spPr>
        <p:txBody>
          <a:bodyPr wrap="square" lIns="0" tIns="0" rIns="0" bIns="0" anchor="ctr">
            <a:spAutoFit/>
          </a:bodyPr>
          <a:lstStyle/>
          <a:p>
            <a:r>
              <a:rPr lang="en-US" sz="2000" dirty="0">
                <a:cs typeface="Calibri"/>
              </a:rPr>
              <a:t>of businesses struggle to turn data into decisions</a:t>
            </a:r>
            <a:r>
              <a:rPr lang="en-US" sz="1600" baseline="30000" dirty="0">
                <a:cs typeface="Calibri"/>
              </a:rPr>
              <a:t>1</a:t>
            </a:r>
            <a:endParaRPr lang="en-US" sz="2000" dirty="0">
              <a:cs typeface="Calibri"/>
            </a:endParaRPr>
          </a:p>
        </p:txBody>
      </p:sp>
      <p:sp>
        <p:nvSpPr>
          <p:cNvPr id="20" name="Oval 19">
            <a:extLst>
              <a:ext uri="{FF2B5EF4-FFF2-40B4-BE49-F238E27FC236}">
                <a16:creationId xmlns:a16="http://schemas.microsoft.com/office/drawing/2014/main" id="{4C496447-96E1-47C5-89E5-E3CFF6825761}"/>
              </a:ext>
            </a:extLst>
          </p:cNvPr>
          <p:cNvSpPr/>
          <p:nvPr/>
        </p:nvSpPr>
        <p:spPr bwMode="auto">
          <a:xfrm>
            <a:off x="548695" y="3166992"/>
            <a:ext cx="700384" cy="700384"/>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lvl="1" algn="ctr" defTabSz="914400">
              <a:defRPr/>
            </a:pPr>
            <a:r>
              <a:rPr lang="en-US" sz="2000">
                <a:solidFill>
                  <a:schemeClr val="tx2"/>
                </a:solidFill>
                <a:latin typeface="+mj-lt"/>
              </a:rPr>
              <a:t>15%</a:t>
            </a:r>
            <a:endParaRPr lang="en-US" sz="2000" dirty="0">
              <a:solidFill>
                <a:schemeClr val="tx2"/>
              </a:solidFill>
              <a:latin typeface="+mj-lt"/>
            </a:endParaRPr>
          </a:p>
        </p:txBody>
      </p:sp>
      <p:sp>
        <p:nvSpPr>
          <p:cNvPr id="21" name="Rectangle 20">
            <a:extLst>
              <a:ext uri="{FF2B5EF4-FFF2-40B4-BE49-F238E27FC236}">
                <a16:creationId xmlns:a16="http://schemas.microsoft.com/office/drawing/2014/main" id="{A4B0AEF2-3A7D-4F72-B032-12F7634577F6}"/>
              </a:ext>
            </a:extLst>
          </p:cNvPr>
          <p:cNvSpPr/>
          <p:nvPr/>
        </p:nvSpPr>
        <p:spPr>
          <a:xfrm>
            <a:off x="1437567" y="3209408"/>
            <a:ext cx="6282748" cy="615553"/>
          </a:xfrm>
          <a:prstGeom prst="rect">
            <a:avLst/>
          </a:prstGeom>
        </p:spPr>
        <p:txBody>
          <a:bodyPr wrap="square" lIns="0" tIns="0" rIns="0" bIns="0" anchor="ctr">
            <a:spAutoFit/>
          </a:bodyPr>
          <a:lstStyle/>
          <a:p>
            <a:r>
              <a:rPr lang="en-US" sz="2000" dirty="0">
                <a:cs typeface="Calibri"/>
              </a:rPr>
              <a:t>of companies feel like they have a complete view of customers</a:t>
            </a:r>
            <a:r>
              <a:rPr lang="en-US" sz="1600" baseline="30000" dirty="0">
                <a:cs typeface="Calibri"/>
              </a:rPr>
              <a:t>2</a:t>
            </a:r>
            <a:r>
              <a:rPr lang="en-US" sz="2000" baseline="30000" dirty="0">
                <a:cs typeface="Calibri"/>
              </a:rPr>
              <a:t> </a:t>
            </a:r>
          </a:p>
        </p:txBody>
      </p:sp>
      <p:sp>
        <p:nvSpPr>
          <p:cNvPr id="23" name="Oval 22">
            <a:extLst>
              <a:ext uri="{FF2B5EF4-FFF2-40B4-BE49-F238E27FC236}">
                <a16:creationId xmlns:a16="http://schemas.microsoft.com/office/drawing/2014/main" id="{7CB24C19-97E6-47A5-A39C-95354305A6F6}"/>
              </a:ext>
            </a:extLst>
          </p:cNvPr>
          <p:cNvSpPr/>
          <p:nvPr/>
        </p:nvSpPr>
        <p:spPr bwMode="auto">
          <a:xfrm>
            <a:off x="548695" y="4555329"/>
            <a:ext cx="700384" cy="700384"/>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lvl="1" algn="ctr" defTabSz="914400">
              <a:defRPr/>
            </a:pPr>
            <a:r>
              <a:rPr lang="en-US" sz="2000" dirty="0">
                <a:solidFill>
                  <a:schemeClr val="tx2"/>
                </a:solidFill>
                <a:latin typeface="+mj-lt"/>
              </a:rPr>
              <a:t>61%</a:t>
            </a:r>
          </a:p>
        </p:txBody>
      </p:sp>
      <p:sp>
        <p:nvSpPr>
          <p:cNvPr id="24" name="Rectangle 23">
            <a:extLst>
              <a:ext uri="{FF2B5EF4-FFF2-40B4-BE49-F238E27FC236}">
                <a16:creationId xmlns:a16="http://schemas.microsoft.com/office/drawing/2014/main" id="{1BA96BBC-890A-4536-977E-34A47E263076}"/>
              </a:ext>
            </a:extLst>
          </p:cNvPr>
          <p:cNvSpPr/>
          <p:nvPr/>
        </p:nvSpPr>
        <p:spPr>
          <a:xfrm>
            <a:off x="1437567" y="4597745"/>
            <a:ext cx="6282748" cy="615553"/>
          </a:xfrm>
          <a:prstGeom prst="rect">
            <a:avLst/>
          </a:prstGeom>
        </p:spPr>
        <p:txBody>
          <a:bodyPr wrap="square" lIns="0" tIns="0" rIns="0" bIns="0" anchor="ctr">
            <a:spAutoFit/>
          </a:bodyPr>
          <a:lstStyle/>
          <a:p>
            <a:r>
              <a:rPr lang="en-US" sz="2000" dirty="0">
                <a:cs typeface="Calibri"/>
              </a:rPr>
              <a:t>of customers stopped doing business with at least one company because of poor customer experience</a:t>
            </a:r>
            <a:r>
              <a:rPr lang="en-US" sz="1600" baseline="30000" dirty="0">
                <a:cs typeface="Calibri"/>
              </a:rPr>
              <a:t>3</a:t>
            </a:r>
            <a:endParaRPr lang="en-US" sz="2000" baseline="30000" dirty="0">
              <a:cs typeface="Calibri"/>
            </a:endParaRPr>
          </a:p>
        </p:txBody>
      </p:sp>
      <p:cxnSp>
        <p:nvCxnSpPr>
          <p:cNvPr id="25" name="Straight Connector 24">
            <a:extLst>
              <a:ext uri="{FF2B5EF4-FFF2-40B4-BE49-F238E27FC236}">
                <a16:creationId xmlns:a16="http://schemas.microsoft.com/office/drawing/2014/main" id="{0B263831-F45E-42FA-9AE1-0EA408A550C3}"/>
              </a:ext>
            </a:extLst>
          </p:cNvPr>
          <p:cNvCxnSpPr>
            <a:cxnSpLocks/>
          </p:cNvCxnSpPr>
          <p:nvPr/>
        </p:nvCxnSpPr>
        <p:spPr>
          <a:xfrm>
            <a:off x="1437567" y="2823016"/>
            <a:ext cx="6211555" cy="0"/>
          </a:xfrm>
          <a:prstGeom prst="line">
            <a:avLst/>
          </a:prstGeom>
          <a:ln w="3175">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22677B5-6EC9-4033-9150-09A57C6BC02F}"/>
              </a:ext>
            </a:extLst>
          </p:cNvPr>
          <p:cNvCxnSpPr>
            <a:cxnSpLocks/>
          </p:cNvCxnSpPr>
          <p:nvPr/>
        </p:nvCxnSpPr>
        <p:spPr>
          <a:xfrm>
            <a:off x="1437567" y="4211352"/>
            <a:ext cx="6211555" cy="0"/>
          </a:xfrm>
          <a:prstGeom prst="line">
            <a:avLst/>
          </a:prstGeom>
          <a:ln w="3175">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043453A-24ED-4856-95F0-EFDCDC8AE5E7}"/>
              </a:ext>
            </a:extLst>
          </p:cNvPr>
          <p:cNvSpPr/>
          <p:nvPr/>
        </p:nvSpPr>
        <p:spPr>
          <a:xfrm>
            <a:off x="548695" y="6290709"/>
            <a:ext cx="532197" cy="415498"/>
          </a:xfrm>
          <a:prstGeom prst="rect">
            <a:avLst/>
          </a:prstGeom>
        </p:spPr>
        <p:txBody>
          <a:bodyPr wrap="none" lIns="0" tIns="0" rIns="0" bIns="0">
            <a:spAutoFit/>
          </a:bodyPr>
          <a:lstStyle/>
          <a:p>
            <a:pPr defTabSz="914400">
              <a:defRPr/>
            </a:pPr>
            <a:r>
              <a:rPr lang="en-US" sz="900" i="1" kern="0" baseline="30000" dirty="0">
                <a:solidFill>
                  <a:schemeClr val="accent1"/>
                </a:solidFill>
              </a:rPr>
              <a:t>1</a:t>
            </a:r>
            <a:r>
              <a:rPr lang="en-US" sz="900" i="1" kern="0" dirty="0">
                <a:solidFill>
                  <a:schemeClr val="accent1"/>
                </a:solidFill>
                <a:hlinkClick r:id="rId4">
                  <a:extLst>
                    <a:ext uri="{A12FA001-AC4F-418D-AE19-62706E023703}">
                      <ahyp:hlinkClr xmlns:ahyp="http://schemas.microsoft.com/office/drawing/2018/hyperlinkcolor" val="tx"/>
                    </a:ext>
                  </a:extLst>
                </a:hlinkClick>
              </a:rPr>
              <a:t>Forrester </a:t>
            </a:r>
            <a:endParaRPr lang="en-US" sz="900" i="1" kern="0" dirty="0">
              <a:solidFill>
                <a:schemeClr val="accent1"/>
              </a:solidFill>
            </a:endParaRPr>
          </a:p>
          <a:p>
            <a:pPr lvl="0" defTabSz="914400">
              <a:defRPr/>
            </a:pPr>
            <a:r>
              <a:rPr lang="en-US" sz="900" i="1" kern="0" baseline="30000" dirty="0">
                <a:solidFill>
                  <a:schemeClr val="accent1"/>
                </a:solidFill>
              </a:rPr>
              <a:t>2</a:t>
            </a:r>
            <a:r>
              <a:rPr lang="en-US" sz="900" i="1" kern="0" dirty="0">
                <a:solidFill>
                  <a:schemeClr val="accent1"/>
                </a:solidFill>
                <a:hlinkClick r:id="rId5">
                  <a:extLst>
                    <a:ext uri="{A12FA001-AC4F-418D-AE19-62706E023703}">
                      <ahyp:hlinkClr xmlns:ahyp="http://schemas.microsoft.com/office/drawing/2018/hyperlinkcolor" val="tx"/>
                    </a:ext>
                  </a:extLst>
                </a:hlinkClick>
              </a:rPr>
              <a:t>McKinsey</a:t>
            </a:r>
            <a:endParaRPr lang="en-US" sz="900" i="1" kern="0" dirty="0">
              <a:solidFill>
                <a:schemeClr val="accent1"/>
              </a:solidFill>
            </a:endParaRPr>
          </a:p>
          <a:p>
            <a:pPr lvl="0" defTabSz="914400">
              <a:defRPr/>
            </a:pPr>
            <a:r>
              <a:rPr lang="en-US" sz="900" i="1" kern="0" baseline="30000" dirty="0">
                <a:solidFill>
                  <a:schemeClr val="accent1"/>
                </a:solidFill>
              </a:rPr>
              <a:t>3</a:t>
            </a:r>
            <a:r>
              <a:rPr lang="en-US" sz="900" i="1" kern="0" dirty="0">
                <a:solidFill>
                  <a:schemeClr val="accent1"/>
                </a:solidFill>
                <a:hlinkClick r:id="rId6">
                  <a:extLst>
                    <a:ext uri="{A12FA001-AC4F-418D-AE19-62706E023703}">
                      <ahyp:hlinkClr xmlns:ahyp="http://schemas.microsoft.com/office/drawing/2018/hyperlinkcolor" val="tx"/>
                    </a:ext>
                  </a:extLst>
                </a:hlinkClick>
              </a:rPr>
              <a:t>Accenture</a:t>
            </a:r>
            <a:endParaRPr lang="en-US" sz="900" i="1" kern="0" dirty="0">
              <a:solidFill>
                <a:schemeClr val="accent1"/>
              </a:solidFill>
            </a:endParaRPr>
          </a:p>
        </p:txBody>
      </p:sp>
    </p:spTree>
    <p:extLst>
      <p:ext uri="{BB962C8B-B14F-4D97-AF65-F5344CB8AC3E}">
        <p14:creationId xmlns:p14="http://schemas.microsoft.com/office/powerpoint/2010/main" val="332032439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E7539E-4C69-424B-8F89-5E11A54C0F61}"/>
              </a:ext>
            </a:extLst>
          </p:cNvPr>
          <p:cNvSpPr/>
          <p:nvPr/>
        </p:nvSpPr>
        <p:spPr bwMode="auto">
          <a:xfrm>
            <a:off x="-1" y="0"/>
            <a:ext cx="4213185"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1DE929F4-8BA6-46C1-981E-7D3C0DDDFE75}"/>
              </a:ext>
            </a:extLst>
          </p:cNvPr>
          <p:cNvSpPr/>
          <p:nvPr/>
        </p:nvSpPr>
        <p:spPr bwMode="auto">
          <a:xfrm>
            <a:off x="0" y="2054277"/>
            <a:ext cx="4213184" cy="2592729"/>
          </a:xfrm>
          <a:prstGeom prst="rect">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8CD4F313-6F85-47D9-8A3F-1998B26A0A19}"/>
              </a:ext>
            </a:extLst>
          </p:cNvPr>
          <p:cNvSpPr/>
          <p:nvPr/>
        </p:nvSpPr>
        <p:spPr bwMode="auto">
          <a:xfrm>
            <a:off x="4467828" y="381965"/>
            <a:ext cx="7523544" cy="6094070"/>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8" name="Title 1">
            <a:extLst>
              <a:ext uri="{FF2B5EF4-FFF2-40B4-BE49-F238E27FC236}">
                <a16:creationId xmlns:a16="http://schemas.microsoft.com/office/drawing/2014/main" id="{CC8B45FE-38FB-4EF5-9819-F773996654CF}"/>
              </a:ext>
            </a:extLst>
          </p:cNvPr>
          <p:cNvSpPr txBox="1">
            <a:spLocks/>
          </p:cNvSpPr>
          <p:nvPr/>
        </p:nvSpPr>
        <p:spPr>
          <a:xfrm>
            <a:off x="455995" y="2471416"/>
            <a:ext cx="3514121" cy="1758450"/>
          </a:xfrm>
          <a:prstGeom prst="rect">
            <a:avLst/>
          </a:prstGeom>
        </p:spPr>
        <p:txBody>
          <a:bodyPr vert="horz" wrap="square" lIns="0" tIns="91440" rIns="146304" bIns="91440" rtlCol="0" anchor="ctr">
            <a:noAutofit/>
          </a:bodyPr>
          <a:lstStyle>
            <a:lvl1pPr algn="l" defTabSz="914192" rtl="0" eaLnBrk="1" latinLnBrk="0" hangingPunct="1">
              <a:lnSpc>
                <a:spcPct val="90000"/>
              </a:lnSpc>
              <a:spcBef>
                <a:spcPct val="0"/>
              </a:spcBef>
              <a:buNone/>
              <a:defRPr lang="en-US" sz="2800" b="0" kern="1200" cap="none" spc="-49" baseline="0" dirty="0" smtClean="0">
                <a:ln w="3175">
                  <a:noFill/>
                </a:ln>
                <a:solidFill>
                  <a:schemeClr val="tx1"/>
                </a:solidFill>
                <a:effectLst/>
                <a:latin typeface="+mj-lt"/>
                <a:ea typeface="+mn-ea"/>
                <a:cs typeface="Segoe UI" pitchFamily="34" charset="0"/>
              </a:defRPr>
            </a:lvl1pPr>
          </a:lstStyle>
          <a:p>
            <a:pPr marL="0" marR="0" lvl="0" indent="0" defTabSz="932742" fontAlgn="auto">
              <a:lnSpc>
                <a:spcPct val="100000"/>
              </a:lnSpc>
              <a:spcAft>
                <a:spcPts val="0"/>
              </a:spcAft>
              <a:buClrTx/>
              <a:buSzTx/>
              <a:tabLst/>
              <a:defRPr/>
            </a:pPr>
            <a:r>
              <a:rPr lang="en-US" sz="3600" spc="-50" dirty="0">
                <a:solidFill>
                  <a:schemeClr val="bg1"/>
                </a:solidFill>
              </a:rPr>
              <a:t>Close the gap </a:t>
            </a:r>
            <a:br>
              <a:rPr lang="en-US" sz="3600" spc="-50" dirty="0">
                <a:solidFill>
                  <a:schemeClr val="bg1"/>
                </a:solidFill>
              </a:rPr>
            </a:br>
            <a:r>
              <a:rPr lang="en-US" sz="3600" spc="-50" dirty="0">
                <a:solidFill>
                  <a:schemeClr val="bg1"/>
                </a:solidFill>
              </a:rPr>
              <a:t>by activating </a:t>
            </a:r>
            <a:br>
              <a:rPr lang="en-US" sz="3600" spc="-50" dirty="0">
                <a:solidFill>
                  <a:schemeClr val="bg1"/>
                </a:solidFill>
              </a:rPr>
            </a:br>
            <a:r>
              <a:rPr lang="en-US" sz="3600" spc="-50" dirty="0">
                <a:solidFill>
                  <a:schemeClr val="bg1"/>
                </a:solidFill>
              </a:rPr>
              <a:t>data to gain insights</a:t>
            </a:r>
          </a:p>
        </p:txBody>
      </p:sp>
      <p:grpSp>
        <p:nvGrpSpPr>
          <p:cNvPr id="9" name="Group 8">
            <a:extLst>
              <a:ext uri="{FF2B5EF4-FFF2-40B4-BE49-F238E27FC236}">
                <a16:creationId xmlns:a16="http://schemas.microsoft.com/office/drawing/2014/main" id="{836CA8BD-9E93-463D-9C1D-2633D69B3C54}"/>
              </a:ext>
            </a:extLst>
          </p:cNvPr>
          <p:cNvGrpSpPr/>
          <p:nvPr/>
        </p:nvGrpSpPr>
        <p:grpSpPr>
          <a:xfrm>
            <a:off x="3618997" y="399205"/>
            <a:ext cx="5852160" cy="5852160"/>
            <a:chOff x="3618997" y="399205"/>
            <a:chExt cx="5852160" cy="5852160"/>
          </a:xfrm>
        </p:grpSpPr>
        <p:grpSp>
          <p:nvGrpSpPr>
            <p:cNvPr id="10" name="Group 9">
              <a:extLst>
                <a:ext uri="{FF2B5EF4-FFF2-40B4-BE49-F238E27FC236}">
                  <a16:creationId xmlns:a16="http://schemas.microsoft.com/office/drawing/2014/main" id="{D04350D9-CB6C-4DC3-A17E-253FD3973409}"/>
                </a:ext>
              </a:extLst>
            </p:cNvPr>
            <p:cNvGrpSpPr/>
            <p:nvPr/>
          </p:nvGrpSpPr>
          <p:grpSpPr>
            <a:xfrm>
              <a:off x="3618997" y="399205"/>
              <a:ext cx="5852160" cy="5852160"/>
              <a:chOff x="3618997" y="399205"/>
              <a:chExt cx="5852160" cy="5852160"/>
            </a:xfrm>
          </p:grpSpPr>
          <p:sp>
            <p:nvSpPr>
              <p:cNvPr id="21" name="OUTER CIRCLE">
                <a:extLst>
                  <a:ext uri="{FF2B5EF4-FFF2-40B4-BE49-F238E27FC236}">
                    <a16:creationId xmlns:a16="http://schemas.microsoft.com/office/drawing/2014/main" id="{0ADD5474-5141-4359-9BFF-A82F5D077927}"/>
                  </a:ext>
                </a:extLst>
              </p:cNvPr>
              <p:cNvSpPr/>
              <p:nvPr/>
            </p:nvSpPr>
            <p:spPr bwMode="auto">
              <a:xfrm>
                <a:off x="3920834" y="721360"/>
                <a:ext cx="5258562" cy="5258562"/>
              </a:xfrm>
              <a:prstGeom prst="ellipse">
                <a:avLst/>
              </a:prstGeom>
              <a:solidFill>
                <a:schemeClr val="bg1"/>
              </a:solidFill>
              <a:ln w="12700" cap="flat" cmpd="sng" algn="ctr">
                <a:noFill/>
                <a:prstDash val="solid"/>
                <a:headEnd type="none" w="med" len="med"/>
                <a:tailEnd type="none" w="med" len="med"/>
              </a:ln>
              <a:effec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2353" i="0" u="none" strike="noStrike" kern="0" cap="none" spc="300" normalizeH="0" baseline="0" noProof="0">
                  <a:ln>
                    <a:noFill/>
                  </a:ln>
                  <a:solidFill>
                    <a:srgbClr val="FFFFFF"/>
                  </a:solidFill>
                  <a:effectLst/>
                  <a:uLnTx/>
                  <a:uFillTx/>
                  <a:latin typeface="+mj-lt"/>
                  <a:ea typeface="Segoe UI" pitchFamily="34" charset="0"/>
                  <a:cs typeface="Segoe UI" pitchFamily="34" charset="0"/>
                </a:endParaRPr>
              </a:p>
            </p:txBody>
          </p:sp>
          <p:sp>
            <p:nvSpPr>
              <p:cNvPr id="22" name="OUTER CIRCLE">
                <a:extLst>
                  <a:ext uri="{FF2B5EF4-FFF2-40B4-BE49-F238E27FC236}">
                    <a16:creationId xmlns:a16="http://schemas.microsoft.com/office/drawing/2014/main" id="{884E59D8-4084-4D3E-B8E7-B5FC40B251D8}"/>
                  </a:ext>
                </a:extLst>
              </p:cNvPr>
              <p:cNvSpPr/>
              <p:nvPr/>
            </p:nvSpPr>
            <p:spPr bwMode="auto">
              <a:xfrm>
                <a:off x="3989795" y="790321"/>
                <a:ext cx="5120640" cy="5120640"/>
              </a:xfrm>
              <a:prstGeom prst="ellipse">
                <a:avLst/>
              </a:prstGeom>
              <a:solidFill>
                <a:schemeClr val="tx2"/>
              </a:solidFill>
              <a:ln w="12700" cap="flat" cmpd="sng" algn="ctr">
                <a:noFill/>
                <a:prstDash val="solid"/>
                <a:headEnd type="none" w="med" len="med"/>
                <a:tailEnd type="none" w="med" len="med"/>
              </a:ln>
              <a:effectLst/>
            </p:spPr>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2353" i="0" u="none" strike="noStrike" kern="0" cap="none" spc="300" normalizeH="0" baseline="0" noProof="0">
                  <a:ln>
                    <a:noFill/>
                  </a:ln>
                  <a:solidFill>
                    <a:srgbClr val="FFFFFF"/>
                  </a:solidFill>
                  <a:effectLst/>
                  <a:uLnTx/>
                  <a:uFillTx/>
                  <a:latin typeface="+mj-lt"/>
                  <a:ea typeface="Segoe UI" pitchFamily="34" charset="0"/>
                  <a:cs typeface="Segoe UI" pitchFamily="34" charset="0"/>
                </a:endParaRPr>
              </a:p>
            </p:txBody>
          </p:sp>
          <p:sp>
            <p:nvSpPr>
              <p:cNvPr id="23" name="APPS &amp; CHANNELS OF ENGAGMENT">
                <a:extLst>
                  <a:ext uri="{FF2B5EF4-FFF2-40B4-BE49-F238E27FC236}">
                    <a16:creationId xmlns:a16="http://schemas.microsoft.com/office/drawing/2014/main" id="{A3AB879E-2515-484C-A21E-CDF480C9BD45}"/>
                  </a:ext>
                </a:extLst>
              </p:cNvPr>
              <p:cNvSpPr txBox="1">
                <a:spLocks noChangeAspect="1"/>
              </p:cNvSpPr>
              <p:nvPr/>
            </p:nvSpPr>
            <p:spPr>
              <a:xfrm>
                <a:off x="3618997" y="399205"/>
                <a:ext cx="5852160" cy="5852160"/>
              </a:xfrm>
              <a:prstGeom prst="ellipse">
                <a:avLst/>
              </a:prstGeom>
              <a:noFill/>
              <a:ln>
                <a:noFill/>
              </a:ln>
            </p:spPr>
            <p:txBody>
              <a:bodyPr spcFirstLastPara="1" wrap="square" lIns="179285" tIns="143428" rIns="179285" bIns="143428" numCol="1" rtlCol="0" anchor="t">
                <a:prstTxWarp prst="textCircle">
                  <a:avLst>
                    <a:gd name="adj" fmla="val 1051589"/>
                  </a:avLst>
                </a:prstTxWarp>
                <a:spAutoFit/>
              </a:bodyPr>
              <a:lstStyle/>
              <a:p>
                <a:pPr marL="0" marR="0" lvl="0" indent="0" algn="r" defTabSz="914278" eaLnBrk="1" fontAlgn="auto" latinLnBrk="0" hangingPunct="1">
                  <a:lnSpc>
                    <a:spcPct val="90000"/>
                  </a:lnSpc>
                  <a:spcBef>
                    <a:spcPts val="0"/>
                  </a:spcBef>
                  <a:spcAft>
                    <a:spcPts val="588"/>
                  </a:spcAft>
                  <a:buClrTx/>
                  <a:buSzTx/>
                  <a:buFontTx/>
                  <a:buNone/>
                  <a:tabLst/>
                  <a:defRPr/>
                </a:pPr>
                <a:r>
                  <a:rPr kumimoji="0" lang="en-US" sz="1600" i="0" u="none" strike="noStrike" kern="0" cap="none" spc="300" normalizeH="0" baseline="0" noProof="0" dirty="0">
                    <a:ln>
                      <a:noFill/>
                    </a:ln>
                    <a:solidFill>
                      <a:schemeClr val="bg1"/>
                    </a:solidFill>
                    <a:effectLst/>
                    <a:uLnTx/>
                    <a:uFillTx/>
                    <a:latin typeface="+mj-lt"/>
                  </a:rPr>
                  <a:t>APPS AND CHANNELS OF ENGAGEMENT</a:t>
                </a:r>
              </a:p>
            </p:txBody>
          </p:sp>
        </p:grpSp>
        <p:sp>
          <p:nvSpPr>
            <p:cNvPr id="11" name="Commitments_EC4D" title="Icon of a handshake">
              <a:extLst>
                <a:ext uri="{FF2B5EF4-FFF2-40B4-BE49-F238E27FC236}">
                  <a16:creationId xmlns:a16="http://schemas.microsoft.com/office/drawing/2014/main" id="{397533FF-18AE-4850-A8D3-0811032E1D95}"/>
                </a:ext>
              </a:extLst>
            </p:cNvPr>
            <p:cNvSpPr>
              <a:spLocks noChangeAspect="1" noEditPoints="1"/>
            </p:cNvSpPr>
            <p:nvPr/>
          </p:nvSpPr>
          <p:spPr bwMode="auto">
            <a:xfrm>
              <a:off x="4194842" y="3189736"/>
              <a:ext cx="333740" cy="312924"/>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latin typeface="+mj-lt"/>
              </a:endParaRPr>
            </a:p>
          </p:txBody>
        </p:sp>
        <p:sp>
          <p:nvSpPr>
            <p:cNvPr id="12" name="ShoppingCart_E7BF" title="Icon of a shopping cart">
              <a:extLst>
                <a:ext uri="{FF2B5EF4-FFF2-40B4-BE49-F238E27FC236}">
                  <a16:creationId xmlns:a16="http://schemas.microsoft.com/office/drawing/2014/main" id="{255A1D60-19DC-4DA1-897E-632E59F08407}"/>
                </a:ext>
              </a:extLst>
            </p:cNvPr>
            <p:cNvSpPr>
              <a:spLocks noChangeAspect="1" noEditPoints="1"/>
            </p:cNvSpPr>
            <p:nvPr/>
          </p:nvSpPr>
          <p:spPr bwMode="auto">
            <a:xfrm>
              <a:off x="4309819" y="3963344"/>
              <a:ext cx="338962" cy="288238"/>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latin typeface="+mj-lt"/>
              </a:endParaRPr>
            </a:p>
          </p:txBody>
        </p:sp>
        <p:sp>
          <p:nvSpPr>
            <p:cNvPr id="13" name="Freeform 96" title="Icon of a gear with a wrench">
              <a:extLst>
                <a:ext uri="{FF2B5EF4-FFF2-40B4-BE49-F238E27FC236}">
                  <a16:creationId xmlns:a16="http://schemas.microsoft.com/office/drawing/2014/main" id="{21A0BF6D-87F1-4F45-82A6-7598F7F34DD4}"/>
                </a:ext>
              </a:extLst>
            </p:cNvPr>
            <p:cNvSpPr>
              <a:spLocks noChangeAspect="1" noEditPoints="1"/>
            </p:cNvSpPr>
            <p:nvPr/>
          </p:nvSpPr>
          <p:spPr bwMode="auto">
            <a:xfrm>
              <a:off x="4739691" y="4617204"/>
              <a:ext cx="313042" cy="288238"/>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latin typeface="+mj-lt"/>
              </a:endParaRPr>
            </a:p>
          </p:txBody>
        </p:sp>
        <p:sp>
          <p:nvSpPr>
            <p:cNvPr id="14" name="money_2" title="Icon of a dollar sign with an arrow around it pointing clockwise">
              <a:extLst>
                <a:ext uri="{FF2B5EF4-FFF2-40B4-BE49-F238E27FC236}">
                  <a16:creationId xmlns:a16="http://schemas.microsoft.com/office/drawing/2014/main" id="{31F19CC3-AD96-45DA-9F31-D0FC504FC7D1}"/>
                </a:ext>
              </a:extLst>
            </p:cNvPr>
            <p:cNvSpPr>
              <a:spLocks noChangeAspect="1" noEditPoints="1"/>
            </p:cNvSpPr>
            <p:nvPr/>
          </p:nvSpPr>
          <p:spPr bwMode="auto">
            <a:xfrm>
              <a:off x="5285555" y="5117136"/>
              <a:ext cx="309856" cy="326704"/>
            </a:xfrm>
            <a:custGeom>
              <a:avLst/>
              <a:gdLst>
                <a:gd name="T0" fmla="*/ 307 w 307"/>
                <a:gd name="T1" fmla="*/ 163 h 326"/>
                <a:gd name="T2" fmla="*/ 282 w 307"/>
                <a:gd name="T3" fmla="*/ 244 h 326"/>
                <a:gd name="T4" fmla="*/ 82 w 307"/>
                <a:gd name="T5" fmla="*/ 281 h 326"/>
                <a:gd name="T6" fmla="*/ 45 w 307"/>
                <a:gd name="T7" fmla="*/ 82 h 326"/>
                <a:gd name="T8" fmla="*/ 245 w 307"/>
                <a:gd name="T9" fmla="*/ 45 h 326"/>
                <a:gd name="T10" fmla="*/ 297 w 307"/>
                <a:gd name="T11" fmla="*/ 110 h 326"/>
                <a:gd name="T12" fmla="*/ 257 w 307"/>
                <a:gd name="T13" fmla="*/ 99 h 326"/>
                <a:gd name="T14" fmla="*/ 297 w 307"/>
                <a:gd name="T15" fmla="*/ 109 h 326"/>
                <a:gd name="T16" fmla="*/ 307 w 307"/>
                <a:gd name="T17" fmla="*/ 70 h 326"/>
                <a:gd name="T18" fmla="*/ 126 w 307"/>
                <a:gd name="T19" fmla="*/ 199 h 326"/>
                <a:gd name="T20" fmla="*/ 182 w 307"/>
                <a:gd name="T21" fmla="*/ 199 h 326"/>
                <a:gd name="T22" fmla="*/ 202 w 307"/>
                <a:gd name="T23" fmla="*/ 179 h 326"/>
                <a:gd name="T24" fmla="*/ 182 w 307"/>
                <a:gd name="T25" fmla="*/ 158 h 326"/>
                <a:gd name="T26" fmla="*/ 147 w 307"/>
                <a:gd name="T27" fmla="*/ 158 h 326"/>
                <a:gd name="T28" fmla="*/ 126 w 307"/>
                <a:gd name="T29" fmla="*/ 137 h 326"/>
                <a:gd name="T30" fmla="*/ 147 w 307"/>
                <a:gd name="T31" fmla="*/ 117 h 326"/>
                <a:gd name="T32" fmla="*/ 201 w 307"/>
                <a:gd name="T33" fmla="*/ 117 h 326"/>
                <a:gd name="T34" fmla="*/ 164 w 307"/>
                <a:gd name="T35" fmla="*/ 88 h 326"/>
                <a:gd name="T36" fmla="*/ 164 w 307"/>
                <a:gd name="T37" fmla="*/ 2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26">
                  <a:moveTo>
                    <a:pt x="307" y="163"/>
                  </a:moveTo>
                  <a:cubicBezTo>
                    <a:pt x="307" y="191"/>
                    <a:pt x="299" y="219"/>
                    <a:pt x="282" y="244"/>
                  </a:cubicBezTo>
                  <a:cubicBezTo>
                    <a:pt x="237" y="310"/>
                    <a:pt x="148" y="326"/>
                    <a:pt x="82" y="281"/>
                  </a:cubicBezTo>
                  <a:cubicBezTo>
                    <a:pt x="17" y="236"/>
                    <a:pt x="0" y="147"/>
                    <a:pt x="45" y="82"/>
                  </a:cubicBezTo>
                  <a:cubicBezTo>
                    <a:pt x="90" y="16"/>
                    <a:pt x="179" y="0"/>
                    <a:pt x="245" y="45"/>
                  </a:cubicBezTo>
                  <a:cubicBezTo>
                    <a:pt x="269" y="61"/>
                    <a:pt x="287" y="84"/>
                    <a:pt x="297" y="110"/>
                  </a:cubicBezTo>
                  <a:moveTo>
                    <a:pt x="257" y="99"/>
                  </a:moveTo>
                  <a:cubicBezTo>
                    <a:pt x="297" y="109"/>
                    <a:pt x="297" y="109"/>
                    <a:pt x="297" y="109"/>
                  </a:cubicBezTo>
                  <a:cubicBezTo>
                    <a:pt x="307" y="70"/>
                    <a:pt x="307" y="70"/>
                    <a:pt x="307" y="70"/>
                  </a:cubicBezTo>
                  <a:moveTo>
                    <a:pt x="126" y="199"/>
                  </a:moveTo>
                  <a:cubicBezTo>
                    <a:pt x="182" y="199"/>
                    <a:pt x="182" y="199"/>
                    <a:pt x="182" y="199"/>
                  </a:cubicBezTo>
                  <a:cubicBezTo>
                    <a:pt x="193" y="199"/>
                    <a:pt x="202" y="190"/>
                    <a:pt x="202" y="179"/>
                  </a:cubicBezTo>
                  <a:cubicBezTo>
                    <a:pt x="202" y="168"/>
                    <a:pt x="193" y="158"/>
                    <a:pt x="182" y="158"/>
                  </a:cubicBezTo>
                  <a:cubicBezTo>
                    <a:pt x="147" y="158"/>
                    <a:pt x="147" y="158"/>
                    <a:pt x="147" y="158"/>
                  </a:cubicBezTo>
                  <a:cubicBezTo>
                    <a:pt x="136" y="158"/>
                    <a:pt x="126" y="148"/>
                    <a:pt x="126" y="137"/>
                  </a:cubicBezTo>
                  <a:cubicBezTo>
                    <a:pt x="126" y="126"/>
                    <a:pt x="136" y="117"/>
                    <a:pt x="147" y="117"/>
                  </a:cubicBezTo>
                  <a:cubicBezTo>
                    <a:pt x="201" y="117"/>
                    <a:pt x="201" y="117"/>
                    <a:pt x="201" y="117"/>
                  </a:cubicBezTo>
                  <a:moveTo>
                    <a:pt x="164" y="88"/>
                  </a:moveTo>
                  <a:cubicBezTo>
                    <a:pt x="164" y="226"/>
                    <a:pt x="164" y="226"/>
                    <a:pt x="164" y="226"/>
                  </a:cubicBezTo>
                </a:path>
              </a:pathLst>
            </a:custGeom>
            <a:noFill/>
            <a:ln w="127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lin ang="5400000" scaled="1"/>
                </a:gradFill>
                <a:latin typeface="+mj-lt"/>
              </a:endParaRPr>
            </a:p>
          </p:txBody>
        </p:sp>
        <p:sp>
          <p:nvSpPr>
            <p:cNvPr id="15" name="Lock" title="Icon of a padlock">
              <a:extLst>
                <a:ext uri="{FF2B5EF4-FFF2-40B4-BE49-F238E27FC236}">
                  <a16:creationId xmlns:a16="http://schemas.microsoft.com/office/drawing/2014/main" id="{BE7CA9EE-D60B-4064-9973-DA3FE0729FB2}"/>
                </a:ext>
              </a:extLst>
            </p:cNvPr>
            <p:cNvSpPr>
              <a:spLocks noChangeAspect="1" noEditPoints="1"/>
            </p:cNvSpPr>
            <p:nvPr/>
          </p:nvSpPr>
          <p:spPr bwMode="auto">
            <a:xfrm>
              <a:off x="6083547" y="5348456"/>
              <a:ext cx="257786" cy="360294"/>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6" name="Calendar" title="Icon of a calendar">
              <a:extLst>
                <a:ext uri="{FF2B5EF4-FFF2-40B4-BE49-F238E27FC236}">
                  <a16:creationId xmlns:a16="http://schemas.microsoft.com/office/drawing/2014/main" id="{98C448B4-6A15-4C4A-BEF8-3ABD4ACA0EFD}"/>
                </a:ext>
              </a:extLst>
            </p:cNvPr>
            <p:cNvSpPr>
              <a:spLocks noChangeAspect="1" noEditPoints="1"/>
            </p:cNvSpPr>
            <p:nvPr/>
          </p:nvSpPr>
          <p:spPr bwMode="auto">
            <a:xfrm>
              <a:off x="6908216" y="5348588"/>
              <a:ext cx="300812" cy="288238"/>
            </a:xfrm>
            <a:custGeom>
              <a:avLst/>
              <a:gdLst>
                <a:gd name="T0" fmla="*/ 598 w 598"/>
                <a:gd name="T1" fmla="*/ 573 h 573"/>
                <a:gd name="T2" fmla="*/ 0 w 598"/>
                <a:gd name="T3" fmla="*/ 59 h 573"/>
                <a:gd name="T4" fmla="*/ 598 w 598"/>
                <a:gd name="T5" fmla="*/ 341 h 573"/>
                <a:gd name="T6" fmla="*/ 598 w 598"/>
                <a:gd name="T7" fmla="*/ 176 h 573"/>
                <a:gd name="T8" fmla="*/ 120 w 598"/>
                <a:gd name="T9" fmla="*/ 121 h 573"/>
                <a:gd name="T10" fmla="*/ 477 w 598"/>
                <a:gd name="T11" fmla="*/ 121 h 573"/>
                <a:gd name="T12" fmla="*/ 246 w 598"/>
                <a:gd name="T13" fmla="*/ 252 h 573"/>
                <a:gd name="T14" fmla="*/ 232 w 598"/>
                <a:gd name="T15" fmla="*/ 266 h 573"/>
                <a:gd name="T16" fmla="*/ 246 w 598"/>
                <a:gd name="T17" fmla="*/ 259 h 573"/>
                <a:gd name="T18" fmla="*/ 365 w 598"/>
                <a:gd name="T19" fmla="*/ 252 h 573"/>
                <a:gd name="T20" fmla="*/ 351 w 598"/>
                <a:gd name="T21" fmla="*/ 266 h 573"/>
                <a:gd name="T22" fmla="*/ 365 w 598"/>
                <a:gd name="T23" fmla="*/ 257 h 573"/>
                <a:gd name="T24" fmla="*/ 484 w 598"/>
                <a:gd name="T25" fmla="*/ 252 h 573"/>
                <a:gd name="T26" fmla="*/ 470 w 598"/>
                <a:gd name="T27" fmla="*/ 266 h 573"/>
                <a:gd name="T28" fmla="*/ 484 w 598"/>
                <a:gd name="T29" fmla="*/ 259 h 573"/>
                <a:gd name="T30" fmla="*/ 246 w 598"/>
                <a:gd name="T31" fmla="*/ 332 h 573"/>
                <a:gd name="T32" fmla="*/ 232 w 598"/>
                <a:gd name="T33" fmla="*/ 344 h 573"/>
                <a:gd name="T34" fmla="*/ 246 w 598"/>
                <a:gd name="T35" fmla="*/ 339 h 573"/>
                <a:gd name="T36" fmla="*/ 365 w 598"/>
                <a:gd name="T37" fmla="*/ 332 h 573"/>
                <a:gd name="T38" fmla="*/ 351 w 598"/>
                <a:gd name="T39" fmla="*/ 344 h 573"/>
                <a:gd name="T40" fmla="*/ 365 w 598"/>
                <a:gd name="T41" fmla="*/ 337 h 573"/>
                <a:gd name="T42" fmla="*/ 484 w 598"/>
                <a:gd name="T43" fmla="*/ 332 h 573"/>
                <a:gd name="T44" fmla="*/ 470 w 598"/>
                <a:gd name="T45" fmla="*/ 344 h 573"/>
                <a:gd name="T46" fmla="*/ 484 w 598"/>
                <a:gd name="T47" fmla="*/ 339 h 573"/>
                <a:gd name="T48" fmla="*/ 127 w 598"/>
                <a:gd name="T49" fmla="*/ 332 h 573"/>
                <a:gd name="T50" fmla="*/ 113 w 598"/>
                <a:gd name="T51" fmla="*/ 344 h 573"/>
                <a:gd name="T52" fmla="*/ 127 w 598"/>
                <a:gd name="T53" fmla="*/ 337 h 573"/>
                <a:gd name="T54" fmla="*/ 246 w 598"/>
                <a:gd name="T55" fmla="*/ 410 h 573"/>
                <a:gd name="T56" fmla="*/ 232 w 598"/>
                <a:gd name="T57" fmla="*/ 424 h 573"/>
                <a:gd name="T58" fmla="*/ 246 w 598"/>
                <a:gd name="T59" fmla="*/ 417 h 573"/>
                <a:gd name="T60" fmla="*/ 365 w 598"/>
                <a:gd name="T61" fmla="*/ 410 h 573"/>
                <a:gd name="T62" fmla="*/ 351 w 598"/>
                <a:gd name="T63" fmla="*/ 424 h 573"/>
                <a:gd name="T64" fmla="*/ 365 w 598"/>
                <a:gd name="T65" fmla="*/ 417 h 573"/>
                <a:gd name="T66" fmla="*/ 484 w 598"/>
                <a:gd name="T67" fmla="*/ 410 h 573"/>
                <a:gd name="T68" fmla="*/ 470 w 598"/>
                <a:gd name="T69" fmla="*/ 424 h 573"/>
                <a:gd name="T70" fmla="*/ 484 w 598"/>
                <a:gd name="T71" fmla="*/ 417 h 573"/>
                <a:gd name="T72" fmla="*/ 127 w 598"/>
                <a:gd name="T73" fmla="*/ 410 h 573"/>
                <a:gd name="T74" fmla="*/ 113 w 598"/>
                <a:gd name="T75" fmla="*/ 424 h 573"/>
                <a:gd name="T76" fmla="*/ 127 w 598"/>
                <a:gd name="T77" fmla="*/ 417 h 573"/>
                <a:gd name="T78" fmla="*/ 246 w 598"/>
                <a:gd name="T79" fmla="*/ 490 h 573"/>
                <a:gd name="T80" fmla="*/ 232 w 598"/>
                <a:gd name="T81" fmla="*/ 504 h 573"/>
                <a:gd name="T82" fmla="*/ 246 w 598"/>
                <a:gd name="T83" fmla="*/ 497 h 573"/>
                <a:gd name="T84" fmla="*/ 365 w 598"/>
                <a:gd name="T85" fmla="*/ 490 h 573"/>
                <a:gd name="T86" fmla="*/ 351 w 598"/>
                <a:gd name="T87" fmla="*/ 504 h 573"/>
                <a:gd name="T88" fmla="*/ 365 w 598"/>
                <a:gd name="T89" fmla="*/ 497 h 573"/>
                <a:gd name="T90" fmla="*/ 127 w 598"/>
                <a:gd name="T91" fmla="*/ 490 h 573"/>
                <a:gd name="T92" fmla="*/ 113 w 598"/>
                <a:gd name="T93" fmla="*/ 504 h 573"/>
                <a:gd name="T94" fmla="*/ 127 w 598"/>
                <a:gd name="T95" fmla="*/ 49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8" h="573">
                  <a:moveTo>
                    <a:pt x="598" y="341"/>
                  </a:moveTo>
                  <a:lnTo>
                    <a:pt x="598" y="573"/>
                  </a:lnTo>
                  <a:lnTo>
                    <a:pt x="0" y="573"/>
                  </a:lnTo>
                  <a:lnTo>
                    <a:pt x="0" y="59"/>
                  </a:lnTo>
                  <a:lnTo>
                    <a:pt x="598" y="59"/>
                  </a:lnTo>
                  <a:lnTo>
                    <a:pt x="598" y="341"/>
                  </a:lnTo>
                  <a:moveTo>
                    <a:pt x="0" y="176"/>
                  </a:moveTo>
                  <a:lnTo>
                    <a:pt x="598" y="176"/>
                  </a:lnTo>
                  <a:moveTo>
                    <a:pt x="120" y="0"/>
                  </a:moveTo>
                  <a:lnTo>
                    <a:pt x="120" y="121"/>
                  </a:lnTo>
                  <a:moveTo>
                    <a:pt x="477" y="0"/>
                  </a:moveTo>
                  <a:lnTo>
                    <a:pt x="477" y="121"/>
                  </a:lnTo>
                  <a:moveTo>
                    <a:pt x="246" y="259"/>
                  </a:moveTo>
                  <a:lnTo>
                    <a:pt x="246" y="252"/>
                  </a:lnTo>
                  <a:lnTo>
                    <a:pt x="232" y="252"/>
                  </a:lnTo>
                  <a:lnTo>
                    <a:pt x="232" y="266"/>
                  </a:lnTo>
                  <a:lnTo>
                    <a:pt x="246" y="266"/>
                  </a:lnTo>
                  <a:lnTo>
                    <a:pt x="246" y="259"/>
                  </a:lnTo>
                  <a:moveTo>
                    <a:pt x="365" y="257"/>
                  </a:moveTo>
                  <a:lnTo>
                    <a:pt x="365" y="252"/>
                  </a:lnTo>
                  <a:lnTo>
                    <a:pt x="351" y="252"/>
                  </a:lnTo>
                  <a:lnTo>
                    <a:pt x="351" y="266"/>
                  </a:lnTo>
                  <a:lnTo>
                    <a:pt x="365" y="266"/>
                  </a:lnTo>
                  <a:lnTo>
                    <a:pt x="365" y="257"/>
                  </a:lnTo>
                  <a:moveTo>
                    <a:pt x="484" y="259"/>
                  </a:moveTo>
                  <a:lnTo>
                    <a:pt x="484" y="252"/>
                  </a:lnTo>
                  <a:lnTo>
                    <a:pt x="470" y="252"/>
                  </a:lnTo>
                  <a:lnTo>
                    <a:pt x="470" y="266"/>
                  </a:lnTo>
                  <a:lnTo>
                    <a:pt x="484" y="266"/>
                  </a:lnTo>
                  <a:lnTo>
                    <a:pt x="484" y="259"/>
                  </a:lnTo>
                  <a:moveTo>
                    <a:pt x="246" y="339"/>
                  </a:moveTo>
                  <a:lnTo>
                    <a:pt x="246" y="332"/>
                  </a:lnTo>
                  <a:lnTo>
                    <a:pt x="232" y="332"/>
                  </a:lnTo>
                  <a:lnTo>
                    <a:pt x="232" y="344"/>
                  </a:lnTo>
                  <a:lnTo>
                    <a:pt x="246" y="344"/>
                  </a:lnTo>
                  <a:lnTo>
                    <a:pt x="246" y="339"/>
                  </a:lnTo>
                  <a:moveTo>
                    <a:pt x="365" y="337"/>
                  </a:moveTo>
                  <a:lnTo>
                    <a:pt x="365" y="332"/>
                  </a:lnTo>
                  <a:lnTo>
                    <a:pt x="351" y="332"/>
                  </a:lnTo>
                  <a:lnTo>
                    <a:pt x="351" y="344"/>
                  </a:lnTo>
                  <a:lnTo>
                    <a:pt x="365" y="344"/>
                  </a:lnTo>
                  <a:lnTo>
                    <a:pt x="365" y="337"/>
                  </a:lnTo>
                  <a:moveTo>
                    <a:pt x="484" y="339"/>
                  </a:moveTo>
                  <a:lnTo>
                    <a:pt x="484" y="332"/>
                  </a:lnTo>
                  <a:lnTo>
                    <a:pt x="470" y="332"/>
                  </a:lnTo>
                  <a:lnTo>
                    <a:pt x="470" y="344"/>
                  </a:lnTo>
                  <a:lnTo>
                    <a:pt x="484" y="344"/>
                  </a:lnTo>
                  <a:lnTo>
                    <a:pt x="484" y="339"/>
                  </a:lnTo>
                  <a:moveTo>
                    <a:pt x="127" y="337"/>
                  </a:moveTo>
                  <a:lnTo>
                    <a:pt x="127" y="332"/>
                  </a:lnTo>
                  <a:lnTo>
                    <a:pt x="113" y="332"/>
                  </a:lnTo>
                  <a:lnTo>
                    <a:pt x="113" y="344"/>
                  </a:lnTo>
                  <a:lnTo>
                    <a:pt x="127" y="344"/>
                  </a:lnTo>
                  <a:lnTo>
                    <a:pt x="127" y="337"/>
                  </a:lnTo>
                  <a:moveTo>
                    <a:pt x="246" y="417"/>
                  </a:moveTo>
                  <a:lnTo>
                    <a:pt x="246" y="410"/>
                  </a:lnTo>
                  <a:lnTo>
                    <a:pt x="232" y="410"/>
                  </a:lnTo>
                  <a:lnTo>
                    <a:pt x="232" y="424"/>
                  </a:lnTo>
                  <a:lnTo>
                    <a:pt x="246" y="424"/>
                  </a:lnTo>
                  <a:lnTo>
                    <a:pt x="246" y="417"/>
                  </a:lnTo>
                  <a:moveTo>
                    <a:pt x="365" y="417"/>
                  </a:moveTo>
                  <a:lnTo>
                    <a:pt x="365" y="410"/>
                  </a:lnTo>
                  <a:lnTo>
                    <a:pt x="351" y="410"/>
                  </a:lnTo>
                  <a:lnTo>
                    <a:pt x="351" y="424"/>
                  </a:lnTo>
                  <a:lnTo>
                    <a:pt x="365" y="424"/>
                  </a:lnTo>
                  <a:lnTo>
                    <a:pt x="365" y="417"/>
                  </a:lnTo>
                  <a:moveTo>
                    <a:pt x="484" y="417"/>
                  </a:moveTo>
                  <a:lnTo>
                    <a:pt x="484" y="410"/>
                  </a:lnTo>
                  <a:lnTo>
                    <a:pt x="470" y="410"/>
                  </a:lnTo>
                  <a:lnTo>
                    <a:pt x="470" y="424"/>
                  </a:lnTo>
                  <a:lnTo>
                    <a:pt x="484" y="424"/>
                  </a:lnTo>
                  <a:lnTo>
                    <a:pt x="484" y="417"/>
                  </a:lnTo>
                  <a:moveTo>
                    <a:pt x="127" y="417"/>
                  </a:moveTo>
                  <a:lnTo>
                    <a:pt x="127" y="410"/>
                  </a:lnTo>
                  <a:lnTo>
                    <a:pt x="113" y="410"/>
                  </a:lnTo>
                  <a:lnTo>
                    <a:pt x="113" y="424"/>
                  </a:lnTo>
                  <a:lnTo>
                    <a:pt x="127" y="424"/>
                  </a:lnTo>
                  <a:lnTo>
                    <a:pt x="127" y="417"/>
                  </a:lnTo>
                  <a:moveTo>
                    <a:pt x="246" y="497"/>
                  </a:moveTo>
                  <a:lnTo>
                    <a:pt x="246" y="490"/>
                  </a:lnTo>
                  <a:lnTo>
                    <a:pt x="232" y="490"/>
                  </a:lnTo>
                  <a:lnTo>
                    <a:pt x="232" y="504"/>
                  </a:lnTo>
                  <a:lnTo>
                    <a:pt x="246" y="504"/>
                  </a:lnTo>
                  <a:lnTo>
                    <a:pt x="246" y="497"/>
                  </a:lnTo>
                  <a:moveTo>
                    <a:pt x="365" y="497"/>
                  </a:moveTo>
                  <a:lnTo>
                    <a:pt x="365" y="490"/>
                  </a:lnTo>
                  <a:lnTo>
                    <a:pt x="351" y="490"/>
                  </a:lnTo>
                  <a:lnTo>
                    <a:pt x="351" y="504"/>
                  </a:lnTo>
                  <a:lnTo>
                    <a:pt x="365" y="504"/>
                  </a:lnTo>
                  <a:lnTo>
                    <a:pt x="365" y="497"/>
                  </a:lnTo>
                  <a:moveTo>
                    <a:pt x="127" y="495"/>
                  </a:moveTo>
                  <a:lnTo>
                    <a:pt x="127" y="490"/>
                  </a:lnTo>
                  <a:lnTo>
                    <a:pt x="113" y="490"/>
                  </a:lnTo>
                  <a:lnTo>
                    <a:pt x="113" y="504"/>
                  </a:lnTo>
                  <a:lnTo>
                    <a:pt x="127" y="504"/>
                  </a:lnTo>
                  <a:lnTo>
                    <a:pt x="127" y="495"/>
                  </a:ln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 name="clock_10" title="Icon of an hourglass">
              <a:extLst>
                <a:ext uri="{FF2B5EF4-FFF2-40B4-BE49-F238E27FC236}">
                  <a16:creationId xmlns:a16="http://schemas.microsoft.com/office/drawing/2014/main" id="{53D7AC6D-96A3-45A3-9851-CCB17CC06E38}"/>
                </a:ext>
              </a:extLst>
            </p:cNvPr>
            <p:cNvSpPr>
              <a:spLocks noChangeAspect="1" noEditPoints="1"/>
            </p:cNvSpPr>
            <p:nvPr/>
          </p:nvSpPr>
          <p:spPr bwMode="auto">
            <a:xfrm>
              <a:off x="7695848" y="4995779"/>
              <a:ext cx="287232" cy="288236"/>
            </a:xfrm>
            <a:custGeom>
              <a:avLst/>
              <a:gdLst>
                <a:gd name="T0" fmla="*/ 286 w 323"/>
                <a:gd name="T1" fmla="*/ 324 h 324"/>
                <a:gd name="T2" fmla="*/ 287 w 323"/>
                <a:gd name="T3" fmla="*/ 311 h 324"/>
                <a:gd name="T4" fmla="*/ 217 w 323"/>
                <a:gd name="T5" fmla="*/ 199 h 324"/>
                <a:gd name="T6" fmla="*/ 204 w 323"/>
                <a:gd name="T7" fmla="*/ 193 h 324"/>
                <a:gd name="T8" fmla="*/ 185 w 323"/>
                <a:gd name="T9" fmla="*/ 164 h 324"/>
                <a:gd name="T10" fmla="*/ 207 w 323"/>
                <a:gd name="T11" fmla="*/ 131 h 324"/>
                <a:gd name="T12" fmla="*/ 218 w 323"/>
                <a:gd name="T13" fmla="*/ 126 h 324"/>
                <a:gd name="T14" fmla="*/ 287 w 323"/>
                <a:gd name="T15" fmla="*/ 14 h 324"/>
                <a:gd name="T16" fmla="*/ 286 w 323"/>
                <a:gd name="T17" fmla="*/ 0 h 324"/>
                <a:gd name="T18" fmla="*/ 37 w 323"/>
                <a:gd name="T19" fmla="*/ 324 h 324"/>
                <a:gd name="T20" fmla="*/ 37 w 323"/>
                <a:gd name="T21" fmla="*/ 311 h 324"/>
                <a:gd name="T22" fmla="*/ 105 w 323"/>
                <a:gd name="T23" fmla="*/ 200 h 324"/>
                <a:gd name="T24" fmla="*/ 117 w 323"/>
                <a:gd name="T25" fmla="*/ 194 h 324"/>
                <a:gd name="T26" fmla="*/ 137 w 323"/>
                <a:gd name="T27" fmla="*/ 164 h 324"/>
                <a:gd name="T28" fmla="*/ 117 w 323"/>
                <a:gd name="T29" fmla="*/ 133 h 324"/>
                <a:gd name="T30" fmla="*/ 104 w 323"/>
                <a:gd name="T31" fmla="*/ 126 h 324"/>
                <a:gd name="T32" fmla="*/ 37 w 323"/>
                <a:gd name="T33" fmla="*/ 14 h 324"/>
                <a:gd name="T34" fmla="*/ 37 w 323"/>
                <a:gd name="T35" fmla="*/ 0 h 324"/>
                <a:gd name="T36" fmla="*/ 0 w 323"/>
                <a:gd name="T37" fmla="*/ 0 h 324"/>
                <a:gd name="T38" fmla="*/ 323 w 323"/>
                <a:gd name="T39" fmla="*/ 0 h 324"/>
                <a:gd name="T40" fmla="*/ 0 w 323"/>
                <a:gd name="T41" fmla="*/ 324 h 324"/>
                <a:gd name="T42" fmla="*/ 323 w 323"/>
                <a:gd name="T43"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 h="324">
                  <a:moveTo>
                    <a:pt x="286" y="324"/>
                  </a:moveTo>
                  <a:cubicBezTo>
                    <a:pt x="287" y="320"/>
                    <a:pt x="287" y="316"/>
                    <a:pt x="287" y="311"/>
                  </a:cubicBezTo>
                  <a:cubicBezTo>
                    <a:pt x="287" y="262"/>
                    <a:pt x="258" y="219"/>
                    <a:pt x="217" y="199"/>
                  </a:cubicBezTo>
                  <a:cubicBezTo>
                    <a:pt x="204" y="193"/>
                    <a:pt x="204" y="193"/>
                    <a:pt x="204" y="193"/>
                  </a:cubicBezTo>
                  <a:cubicBezTo>
                    <a:pt x="193" y="188"/>
                    <a:pt x="185" y="176"/>
                    <a:pt x="185" y="164"/>
                  </a:cubicBezTo>
                  <a:cubicBezTo>
                    <a:pt x="185" y="149"/>
                    <a:pt x="195" y="136"/>
                    <a:pt x="207" y="131"/>
                  </a:cubicBezTo>
                  <a:cubicBezTo>
                    <a:pt x="218" y="126"/>
                    <a:pt x="218" y="126"/>
                    <a:pt x="218" y="126"/>
                  </a:cubicBezTo>
                  <a:cubicBezTo>
                    <a:pt x="259" y="105"/>
                    <a:pt x="287" y="63"/>
                    <a:pt x="287" y="14"/>
                  </a:cubicBezTo>
                  <a:cubicBezTo>
                    <a:pt x="287" y="10"/>
                    <a:pt x="286" y="4"/>
                    <a:pt x="286" y="0"/>
                  </a:cubicBezTo>
                  <a:moveTo>
                    <a:pt x="37" y="324"/>
                  </a:moveTo>
                  <a:cubicBezTo>
                    <a:pt x="37" y="320"/>
                    <a:pt x="37" y="316"/>
                    <a:pt x="37" y="311"/>
                  </a:cubicBezTo>
                  <a:cubicBezTo>
                    <a:pt x="37" y="263"/>
                    <a:pt x="64" y="220"/>
                    <a:pt x="105" y="200"/>
                  </a:cubicBezTo>
                  <a:cubicBezTo>
                    <a:pt x="117" y="194"/>
                    <a:pt x="117" y="194"/>
                    <a:pt x="117" y="194"/>
                  </a:cubicBezTo>
                  <a:cubicBezTo>
                    <a:pt x="129" y="189"/>
                    <a:pt x="137" y="177"/>
                    <a:pt x="137" y="164"/>
                  </a:cubicBezTo>
                  <a:cubicBezTo>
                    <a:pt x="137" y="149"/>
                    <a:pt x="129" y="139"/>
                    <a:pt x="117" y="133"/>
                  </a:cubicBezTo>
                  <a:cubicBezTo>
                    <a:pt x="104" y="126"/>
                    <a:pt x="104" y="126"/>
                    <a:pt x="104" y="126"/>
                  </a:cubicBezTo>
                  <a:cubicBezTo>
                    <a:pt x="63" y="105"/>
                    <a:pt x="37" y="64"/>
                    <a:pt x="37" y="14"/>
                  </a:cubicBezTo>
                  <a:cubicBezTo>
                    <a:pt x="37" y="10"/>
                    <a:pt x="37" y="5"/>
                    <a:pt x="37" y="0"/>
                  </a:cubicBezTo>
                  <a:moveTo>
                    <a:pt x="0" y="0"/>
                  </a:moveTo>
                  <a:cubicBezTo>
                    <a:pt x="323" y="0"/>
                    <a:pt x="323" y="0"/>
                    <a:pt x="323" y="0"/>
                  </a:cubicBezTo>
                  <a:moveTo>
                    <a:pt x="0" y="324"/>
                  </a:moveTo>
                  <a:cubicBezTo>
                    <a:pt x="323" y="324"/>
                    <a:pt x="323" y="324"/>
                    <a:pt x="323" y="324"/>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 name="brain_3" title="Icon of a brain">
              <a:extLst>
                <a:ext uri="{FF2B5EF4-FFF2-40B4-BE49-F238E27FC236}">
                  <a16:creationId xmlns:a16="http://schemas.microsoft.com/office/drawing/2014/main" id="{FA65AE18-6B3C-49C1-9040-F4CD2239CAC5}"/>
                </a:ext>
              </a:extLst>
            </p:cNvPr>
            <p:cNvSpPr>
              <a:spLocks noChangeAspect="1" noEditPoints="1"/>
            </p:cNvSpPr>
            <p:nvPr/>
          </p:nvSpPr>
          <p:spPr bwMode="auto">
            <a:xfrm>
              <a:off x="8261322" y="4371172"/>
              <a:ext cx="296610" cy="318938"/>
            </a:xfrm>
            <a:custGeom>
              <a:avLst/>
              <a:gdLst>
                <a:gd name="T0" fmla="*/ 68 w 315"/>
                <a:gd name="T1" fmla="*/ 292 h 338"/>
                <a:gd name="T2" fmla="*/ 24 w 315"/>
                <a:gd name="T3" fmla="*/ 231 h 338"/>
                <a:gd name="T4" fmla="*/ 28 w 315"/>
                <a:gd name="T5" fmla="*/ 126 h 338"/>
                <a:gd name="T6" fmla="*/ 68 w 315"/>
                <a:gd name="T7" fmla="*/ 46 h 338"/>
                <a:gd name="T8" fmla="*/ 113 w 315"/>
                <a:gd name="T9" fmla="*/ 0 h 338"/>
                <a:gd name="T10" fmla="*/ 158 w 315"/>
                <a:gd name="T11" fmla="*/ 293 h 338"/>
                <a:gd name="T12" fmla="*/ 248 w 315"/>
                <a:gd name="T13" fmla="*/ 292 h 338"/>
                <a:gd name="T14" fmla="*/ 292 w 315"/>
                <a:gd name="T15" fmla="*/ 231 h 338"/>
                <a:gd name="T16" fmla="*/ 287 w 315"/>
                <a:gd name="T17" fmla="*/ 126 h 338"/>
                <a:gd name="T18" fmla="*/ 248 w 315"/>
                <a:gd name="T19" fmla="*/ 46 h 338"/>
                <a:gd name="T20" fmla="*/ 203 w 315"/>
                <a:gd name="T21" fmla="*/ 0 h 338"/>
                <a:gd name="T22" fmla="*/ 158 w 315"/>
                <a:gd name="T23" fmla="*/ 293 h 338"/>
                <a:gd name="T24" fmla="*/ 90 w 315"/>
                <a:gd name="T25" fmla="*/ 293 h 338"/>
                <a:gd name="T26" fmla="*/ 248 w 315"/>
                <a:gd name="T27" fmla="*/ 293 h 338"/>
                <a:gd name="T28" fmla="*/ 68 w 315"/>
                <a:gd name="T29" fmla="*/ 180 h 338"/>
                <a:gd name="T30" fmla="*/ 90 w 315"/>
                <a:gd name="T31" fmla="*/ 203 h 338"/>
                <a:gd name="T32" fmla="*/ 158 w 315"/>
                <a:gd name="T33" fmla="*/ 225 h 338"/>
                <a:gd name="T34" fmla="*/ 225 w 315"/>
                <a:gd name="T35" fmla="*/ 203 h 338"/>
                <a:gd name="T36" fmla="*/ 248 w 315"/>
                <a:gd name="T37" fmla="*/ 180 h 338"/>
                <a:gd name="T38" fmla="*/ 79 w 315"/>
                <a:gd name="T39" fmla="*/ 90 h 338"/>
                <a:gd name="T40" fmla="*/ 113 w 315"/>
                <a:gd name="T41" fmla="*/ 113 h 338"/>
                <a:gd name="T42" fmla="*/ 135 w 315"/>
                <a:gd name="T43" fmla="*/ 135 h 338"/>
                <a:gd name="T44" fmla="*/ 203 w 315"/>
                <a:gd name="T45" fmla="*/ 113 h 338"/>
                <a:gd name="T46" fmla="*/ 225 w 315"/>
                <a:gd name="T47" fmla="*/ 90 h 338"/>
                <a:gd name="T48" fmla="*/ 24 w 315"/>
                <a:gd name="T49" fmla="*/ 231 h 338"/>
                <a:gd name="T50" fmla="*/ 248 w 315"/>
                <a:gd name="T51" fmla="*/ 248 h 338"/>
                <a:gd name="T52" fmla="*/ 28 w 315"/>
                <a:gd name="T53" fmla="*/ 126 h 338"/>
                <a:gd name="T54" fmla="*/ 243 w 315"/>
                <a:gd name="T55" fmla="*/ 126 h 338"/>
                <a:gd name="T56" fmla="*/ 68 w 315"/>
                <a:gd name="T57" fmla="*/ 45 h 338"/>
                <a:gd name="T58" fmla="*/ 248 w 315"/>
                <a:gd name="T59" fmla="*/ 45 h 338"/>
                <a:gd name="T60" fmla="*/ 135 w 315"/>
                <a:gd name="T61" fmla="*/ 293 h 338"/>
                <a:gd name="T62" fmla="*/ 68 w 315"/>
                <a:gd name="T63" fmla="*/ 293 h 338"/>
                <a:gd name="T64" fmla="*/ 101 w 315"/>
                <a:gd name="T65" fmla="*/ 338 h 338"/>
                <a:gd name="T66" fmla="*/ 158 w 315"/>
                <a:gd name="T67" fmla="*/ 315 h 338"/>
                <a:gd name="T68" fmla="*/ 158 w 315"/>
                <a:gd name="T69" fmla="*/ 293 h 338"/>
                <a:gd name="T70" fmla="*/ 180 w 315"/>
                <a:gd name="T71" fmla="*/ 338 h 338"/>
                <a:gd name="T72" fmla="*/ 248 w 315"/>
                <a:gd name="T73" fmla="*/ 30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5" h="338">
                  <a:moveTo>
                    <a:pt x="68" y="293"/>
                  </a:moveTo>
                  <a:cubicBezTo>
                    <a:pt x="68" y="293"/>
                    <a:pt x="68" y="292"/>
                    <a:pt x="68" y="292"/>
                  </a:cubicBezTo>
                  <a:cubicBezTo>
                    <a:pt x="42" y="289"/>
                    <a:pt x="23" y="268"/>
                    <a:pt x="23" y="242"/>
                  </a:cubicBezTo>
                  <a:cubicBezTo>
                    <a:pt x="23" y="238"/>
                    <a:pt x="23" y="235"/>
                    <a:pt x="24" y="231"/>
                  </a:cubicBezTo>
                  <a:cubicBezTo>
                    <a:pt x="10" y="219"/>
                    <a:pt x="0" y="201"/>
                    <a:pt x="0" y="180"/>
                  </a:cubicBezTo>
                  <a:cubicBezTo>
                    <a:pt x="0" y="158"/>
                    <a:pt x="11" y="138"/>
                    <a:pt x="28" y="126"/>
                  </a:cubicBezTo>
                  <a:cubicBezTo>
                    <a:pt x="25" y="118"/>
                    <a:pt x="23" y="110"/>
                    <a:pt x="23" y="102"/>
                  </a:cubicBezTo>
                  <a:cubicBezTo>
                    <a:pt x="23" y="74"/>
                    <a:pt x="42" y="52"/>
                    <a:pt x="68" y="46"/>
                  </a:cubicBezTo>
                  <a:cubicBezTo>
                    <a:pt x="68" y="46"/>
                    <a:pt x="68" y="46"/>
                    <a:pt x="68" y="45"/>
                  </a:cubicBezTo>
                  <a:cubicBezTo>
                    <a:pt x="68" y="20"/>
                    <a:pt x="88" y="0"/>
                    <a:pt x="113" y="0"/>
                  </a:cubicBezTo>
                  <a:cubicBezTo>
                    <a:pt x="138" y="0"/>
                    <a:pt x="158" y="20"/>
                    <a:pt x="158" y="45"/>
                  </a:cubicBezTo>
                  <a:cubicBezTo>
                    <a:pt x="158" y="293"/>
                    <a:pt x="158" y="293"/>
                    <a:pt x="158" y="293"/>
                  </a:cubicBezTo>
                  <a:moveTo>
                    <a:pt x="248" y="293"/>
                  </a:moveTo>
                  <a:cubicBezTo>
                    <a:pt x="248" y="293"/>
                    <a:pt x="248" y="292"/>
                    <a:pt x="248" y="292"/>
                  </a:cubicBezTo>
                  <a:cubicBezTo>
                    <a:pt x="273" y="289"/>
                    <a:pt x="293" y="268"/>
                    <a:pt x="293" y="242"/>
                  </a:cubicBezTo>
                  <a:cubicBezTo>
                    <a:pt x="293" y="238"/>
                    <a:pt x="292" y="235"/>
                    <a:pt x="292" y="231"/>
                  </a:cubicBezTo>
                  <a:cubicBezTo>
                    <a:pt x="306" y="219"/>
                    <a:pt x="315" y="201"/>
                    <a:pt x="315" y="180"/>
                  </a:cubicBezTo>
                  <a:cubicBezTo>
                    <a:pt x="315" y="158"/>
                    <a:pt x="304" y="138"/>
                    <a:pt x="287" y="126"/>
                  </a:cubicBezTo>
                  <a:cubicBezTo>
                    <a:pt x="291" y="118"/>
                    <a:pt x="293" y="110"/>
                    <a:pt x="293" y="102"/>
                  </a:cubicBezTo>
                  <a:cubicBezTo>
                    <a:pt x="293" y="74"/>
                    <a:pt x="273" y="52"/>
                    <a:pt x="248" y="46"/>
                  </a:cubicBezTo>
                  <a:cubicBezTo>
                    <a:pt x="248" y="46"/>
                    <a:pt x="248" y="46"/>
                    <a:pt x="248" y="45"/>
                  </a:cubicBezTo>
                  <a:cubicBezTo>
                    <a:pt x="248" y="20"/>
                    <a:pt x="228" y="0"/>
                    <a:pt x="203" y="0"/>
                  </a:cubicBezTo>
                  <a:cubicBezTo>
                    <a:pt x="178" y="0"/>
                    <a:pt x="158" y="20"/>
                    <a:pt x="158" y="45"/>
                  </a:cubicBezTo>
                  <a:cubicBezTo>
                    <a:pt x="158" y="293"/>
                    <a:pt x="158" y="293"/>
                    <a:pt x="158" y="293"/>
                  </a:cubicBezTo>
                  <a:moveTo>
                    <a:pt x="68" y="293"/>
                  </a:moveTo>
                  <a:cubicBezTo>
                    <a:pt x="90" y="293"/>
                    <a:pt x="90" y="293"/>
                    <a:pt x="90" y="293"/>
                  </a:cubicBezTo>
                  <a:moveTo>
                    <a:pt x="225" y="293"/>
                  </a:moveTo>
                  <a:cubicBezTo>
                    <a:pt x="248" y="293"/>
                    <a:pt x="248" y="293"/>
                    <a:pt x="248" y="293"/>
                  </a:cubicBezTo>
                  <a:moveTo>
                    <a:pt x="56" y="180"/>
                  </a:moveTo>
                  <a:cubicBezTo>
                    <a:pt x="68" y="180"/>
                    <a:pt x="68" y="180"/>
                    <a:pt x="68" y="180"/>
                  </a:cubicBezTo>
                  <a:cubicBezTo>
                    <a:pt x="80" y="180"/>
                    <a:pt x="90" y="190"/>
                    <a:pt x="90" y="203"/>
                  </a:cubicBezTo>
                  <a:cubicBezTo>
                    <a:pt x="90" y="203"/>
                    <a:pt x="90" y="203"/>
                    <a:pt x="90" y="203"/>
                  </a:cubicBezTo>
                  <a:cubicBezTo>
                    <a:pt x="90" y="215"/>
                    <a:pt x="100" y="225"/>
                    <a:pt x="113" y="225"/>
                  </a:cubicBezTo>
                  <a:cubicBezTo>
                    <a:pt x="158" y="225"/>
                    <a:pt x="158" y="225"/>
                    <a:pt x="158" y="225"/>
                  </a:cubicBezTo>
                  <a:cubicBezTo>
                    <a:pt x="203" y="225"/>
                    <a:pt x="203" y="225"/>
                    <a:pt x="203" y="225"/>
                  </a:cubicBezTo>
                  <a:cubicBezTo>
                    <a:pt x="215" y="225"/>
                    <a:pt x="225" y="215"/>
                    <a:pt x="225" y="203"/>
                  </a:cubicBezTo>
                  <a:cubicBezTo>
                    <a:pt x="225" y="203"/>
                    <a:pt x="225" y="203"/>
                    <a:pt x="225" y="203"/>
                  </a:cubicBezTo>
                  <a:cubicBezTo>
                    <a:pt x="225" y="190"/>
                    <a:pt x="235" y="180"/>
                    <a:pt x="248" y="180"/>
                  </a:cubicBezTo>
                  <a:cubicBezTo>
                    <a:pt x="259" y="180"/>
                    <a:pt x="259" y="180"/>
                    <a:pt x="259" y="180"/>
                  </a:cubicBezTo>
                  <a:moveTo>
                    <a:pt x="79" y="90"/>
                  </a:moveTo>
                  <a:cubicBezTo>
                    <a:pt x="90" y="90"/>
                    <a:pt x="90" y="90"/>
                    <a:pt x="90" y="90"/>
                  </a:cubicBezTo>
                  <a:cubicBezTo>
                    <a:pt x="103" y="90"/>
                    <a:pt x="113" y="100"/>
                    <a:pt x="113" y="113"/>
                  </a:cubicBezTo>
                  <a:cubicBezTo>
                    <a:pt x="113" y="113"/>
                    <a:pt x="113" y="113"/>
                    <a:pt x="113" y="113"/>
                  </a:cubicBezTo>
                  <a:cubicBezTo>
                    <a:pt x="113" y="125"/>
                    <a:pt x="123" y="135"/>
                    <a:pt x="135" y="135"/>
                  </a:cubicBezTo>
                  <a:cubicBezTo>
                    <a:pt x="180" y="135"/>
                    <a:pt x="180" y="135"/>
                    <a:pt x="180" y="135"/>
                  </a:cubicBezTo>
                  <a:cubicBezTo>
                    <a:pt x="193" y="135"/>
                    <a:pt x="203" y="125"/>
                    <a:pt x="203" y="113"/>
                  </a:cubicBezTo>
                  <a:cubicBezTo>
                    <a:pt x="203" y="113"/>
                    <a:pt x="203" y="113"/>
                    <a:pt x="203" y="113"/>
                  </a:cubicBezTo>
                  <a:cubicBezTo>
                    <a:pt x="203" y="100"/>
                    <a:pt x="213" y="90"/>
                    <a:pt x="225" y="90"/>
                  </a:cubicBezTo>
                  <a:cubicBezTo>
                    <a:pt x="236" y="90"/>
                    <a:pt x="236" y="90"/>
                    <a:pt x="236" y="90"/>
                  </a:cubicBezTo>
                  <a:moveTo>
                    <a:pt x="24" y="231"/>
                  </a:moveTo>
                  <a:cubicBezTo>
                    <a:pt x="36" y="242"/>
                    <a:pt x="51" y="248"/>
                    <a:pt x="68" y="248"/>
                  </a:cubicBezTo>
                  <a:moveTo>
                    <a:pt x="248" y="248"/>
                  </a:moveTo>
                  <a:cubicBezTo>
                    <a:pt x="265" y="248"/>
                    <a:pt x="280" y="242"/>
                    <a:pt x="292" y="231"/>
                  </a:cubicBezTo>
                  <a:moveTo>
                    <a:pt x="28" y="126"/>
                  </a:moveTo>
                  <a:cubicBezTo>
                    <a:pt x="73" y="126"/>
                    <a:pt x="73" y="126"/>
                    <a:pt x="73" y="126"/>
                  </a:cubicBezTo>
                  <a:moveTo>
                    <a:pt x="243" y="126"/>
                  </a:moveTo>
                  <a:cubicBezTo>
                    <a:pt x="288" y="126"/>
                    <a:pt x="288" y="126"/>
                    <a:pt x="288" y="126"/>
                  </a:cubicBezTo>
                  <a:moveTo>
                    <a:pt x="68" y="45"/>
                  </a:moveTo>
                  <a:cubicBezTo>
                    <a:pt x="101" y="45"/>
                    <a:pt x="101" y="45"/>
                    <a:pt x="101" y="45"/>
                  </a:cubicBezTo>
                  <a:moveTo>
                    <a:pt x="248" y="45"/>
                  </a:moveTo>
                  <a:cubicBezTo>
                    <a:pt x="214" y="45"/>
                    <a:pt x="214" y="45"/>
                    <a:pt x="214" y="45"/>
                  </a:cubicBezTo>
                  <a:moveTo>
                    <a:pt x="135" y="293"/>
                  </a:moveTo>
                  <a:cubicBezTo>
                    <a:pt x="180" y="293"/>
                    <a:pt x="180" y="293"/>
                    <a:pt x="180" y="293"/>
                  </a:cubicBezTo>
                  <a:moveTo>
                    <a:pt x="68" y="293"/>
                  </a:moveTo>
                  <a:cubicBezTo>
                    <a:pt x="68" y="304"/>
                    <a:pt x="68" y="304"/>
                    <a:pt x="68" y="304"/>
                  </a:cubicBezTo>
                  <a:cubicBezTo>
                    <a:pt x="68" y="323"/>
                    <a:pt x="83" y="338"/>
                    <a:pt x="101" y="338"/>
                  </a:cubicBezTo>
                  <a:cubicBezTo>
                    <a:pt x="135" y="338"/>
                    <a:pt x="135" y="338"/>
                    <a:pt x="135" y="338"/>
                  </a:cubicBezTo>
                  <a:cubicBezTo>
                    <a:pt x="148" y="338"/>
                    <a:pt x="158" y="328"/>
                    <a:pt x="158" y="315"/>
                  </a:cubicBezTo>
                  <a:cubicBezTo>
                    <a:pt x="158" y="293"/>
                    <a:pt x="158" y="293"/>
                    <a:pt x="158" y="293"/>
                  </a:cubicBezTo>
                  <a:moveTo>
                    <a:pt x="158" y="293"/>
                  </a:moveTo>
                  <a:cubicBezTo>
                    <a:pt x="158" y="315"/>
                    <a:pt x="158" y="315"/>
                    <a:pt x="158" y="315"/>
                  </a:cubicBezTo>
                  <a:cubicBezTo>
                    <a:pt x="158" y="328"/>
                    <a:pt x="168" y="338"/>
                    <a:pt x="180" y="338"/>
                  </a:cubicBezTo>
                  <a:cubicBezTo>
                    <a:pt x="214" y="338"/>
                    <a:pt x="214" y="338"/>
                    <a:pt x="214" y="338"/>
                  </a:cubicBezTo>
                  <a:cubicBezTo>
                    <a:pt x="233" y="338"/>
                    <a:pt x="248" y="323"/>
                    <a:pt x="248" y="304"/>
                  </a:cubicBezTo>
                  <a:cubicBezTo>
                    <a:pt x="248" y="293"/>
                    <a:pt x="248" y="293"/>
                    <a:pt x="248" y="293"/>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9" name="Family_EBDA" title="Icon of a family of people">
              <a:extLst>
                <a:ext uri="{FF2B5EF4-FFF2-40B4-BE49-F238E27FC236}">
                  <a16:creationId xmlns:a16="http://schemas.microsoft.com/office/drawing/2014/main" id="{2ACF46FD-09A0-464C-80FE-14ABC074542B}"/>
                </a:ext>
              </a:extLst>
            </p:cNvPr>
            <p:cNvSpPr>
              <a:spLocks noChangeAspect="1" noEditPoints="1"/>
            </p:cNvSpPr>
            <p:nvPr/>
          </p:nvSpPr>
          <p:spPr bwMode="auto">
            <a:xfrm>
              <a:off x="8494899" y="3704130"/>
              <a:ext cx="345314" cy="311610"/>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 name="target_2" title="Icon of a target with an arrow hitting the bullseye">
              <a:extLst>
                <a:ext uri="{FF2B5EF4-FFF2-40B4-BE49-F238E27FC236}">
                  <a16:creationId xmlns:a16="http://schemas.microsoft.com/office/drawing/2014/main" id="{753CA5E9-CAC2-4508-BCE6-4E477B2BD7D9}"/>
                </a:ext>
              </a:extLst>
            </p:cNvPr>
            <p:cNvSpPr>
              <a:spLocks noChangeAspect="1" noEditPoints="1"/>
            </p:cNvSpPr>
            <p:nvPr/>
          </p:nvSpPr>
          <p:spPr bwMode="auto">
            <a:xfrm>
              <a:off x="8544313" y="3079432"/>
              <a:ext cx="320366" cy="319088"/>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2700" cap="flat">
              <a:solidFill>
                <a:schemeClr val="bg1"/>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latin typeface="+mj-lt"/>
              </a:endParaRPr>
            </a:p>
          </p:txBody>
        </p:sp>
      </p:grpSp>
      <p:grpSp>
        <p:nvGrpSpPr>
          <p:cNvPr id="24" name="Group 23">
            <a:extLst>
              <a:ext uri="{FF2B5EF4-FFF2-40B4-BE49-F238E27FC236}">
                <a16:creationId xmlns:a16="http://schemas.microsoft.com/office/drawing/2014/main" id="{D0269784-4EDB-4B28-8D62-B21F6A810FEC}"/>
              </a:ext>
            </a:extLst>
          </p:cNvPr>
          <p:cNvGrpSpPr/>
          <p:nvPr/>
        </p:nvGrpSpPr>
        <p:grpSpPr>
          <a:xfrm>
            <a:off x="10119951" y="1428750"/>
            <a:ext cx="1653423" cy="1653423"/>
            <a:chOff x="10119951" y="1428750"/>
            <a:chExt cx="1653423" cy="1653423"/>
          </a:xfrm>
        </p:grpSpPr>
        <p:sp>
          <p:nvSpPr>
            <p:cNvPr id="25" name="increase in revenue1">
              <a:extLst>
                <a:ext uri="{FF2B5EF4-FFF2-40B4-BE49-F238E27FC236}">
                  <a16:creationId xmlns:a16="http://schemas.microsoft.com/office/drawing/2014/main" id="{72F2B464-7C79-4530-850B-E494081835C0}"/>
                </a:ext>
              </a:extLst>
            </p:cNvPr>
            <p:cNvSpPr>
              <a:spLocks noChangeAspect="1"/>
            </p:cNvSpPr>
            <p:nvPr/>
          </p:nvSpPr>
          <p:spPr bwMode="auto">
            <a:xfrm>
              <a:off x="10119951" y="1428750"/>
              <a:ext cx="1653423" cy="1653423"/>
            </a:xfrm>
            <a:prstGeom prst="ellipse">
              <a:avLst/>
            </a:prstGeom>
            <a:solidFill>
              <a:schemeClr val="bg1">
                <a:lumMod val="95000"/>
              </a:schemeClr>
            </a:solidFill>
            <a:ln w="12700" cap="flat" cmpd="sng" algn="ctr">
              <a:noFill/>
              <a:prstDash val="solid"/>
              <a:headEnd type="none" w="med" len="med"/>
              <a:tailEnd type="none" w="med" len="med"/>
            </a:ln>
            <a:effectLst/>
          </p:spPr>
          <p:txBody>
            <a:bodyPr rot="0" spcFirstLastPara="0" vertOverflow="overflow" horzOverflow="overflow" vert="horz" wrap="none" lIns="182880" tIns="45720" rIns="91440" bIns="4572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400" i="0" u="none" strike="noStrike" kern="0" cap="none" spc="0" normalizeH="0" baseline="0" noProof="0" dirty="0">
                  <a:ln>
                    <a:noFill/>
                  </a:ln>
                  <a:effectLst/>
                  <a:uLnTx/>
                  <a:uFillTx/>
                  <a:latin typeface="+mj-lt"/>
                  <a:ea typeface="Segoe UI" pitchFamily="34" charset="0"/>
                  <a:cs typeface="Segoe UI" pitchFamily="34" charset="0"/>
                </a:rPr>
                <a:t>5-10%</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effectLst/>
                  <a:uLnTx/>
                  <a:uFillTx/>
                  <a:ea typeface="Segoe UI" pitchFamily="34" charset="0"/>
                  <a:cs typeface="Segoe UI" pitchFamily="34" charset="0"/>
                </a:rPr>
                <a:t>increase in revenue</a:t>
              </a:r>
              <a:r>
                <a:rPr kumimoji="0" lang="en-US" sz="1200" b="0" i="0" u="none" strike="noStrike" kern="0" cap="none" spc="0" normalizeH="0" baseline="30000" noProof="0" dirty="0">
                  <a:ln>
                    <a:noFill/>
                  </a:ln>
                  <a:effectLst/>
                  <a:uLnTx/>
                  <a:uFillTx/>
                  <a:ea typeface="Segoe UI" pitchFamily="34" charset="0"/>
                  <a:cs typeface="Segoe UI" pitchFamily="34" charset="0"/>
                </a:rPr>
                <a:t>1</a:t>
              </a:r>
            </a:p>
          </p:txBody>
        </p:sp>
        <p:pic>
          <p:nvPicPr>
            <p:cNvPr id="26" name="Graphic 25" descr="Line Arrow: Straight">
              <a:extLst>
                <a:ext uri="{FF2B5EF4-FFF2-40B4-BE49-F238E27FC236}">
                  <a16:creationId xmlns:a16="http://schemas.microsoft.com/office/drawing/2014/main" id="{47DB27E5-A10B-40CC-B9D2-FB91976104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0745494" y="1485954"/>
              <a:ext cx="402336" cy="489685"/>
            </a:xfrm>
            <a:prstGeom prst="rect">
              <a:avLst/>
            </a:prstGeom>
          </p:spPr>
        </p:pic>
      </p:grpSp>
      <p:grpSp>
        <p:nvGrpSpPr>
          <p:cNvPr id="27" name="Group 26">
            <a:extLst>
              <a:ext uri="{FF2B5EF4-FFF2-40B4-BE49-F238E27FC236}">
                <a16:creationId xmlns:a16="http://schemas.microsoft.com/office/drawing/2014/main" id="{83353582-5D8C-44E0-AF93-4491F3D7D053}"/>
              </a:ext>
            </a:extLst>
          </p:cNvPr>
          <p:cNvGrpSpPr/>
          <p:nvPr/>
        </p:nvGrpSpPr>
        <p:grpSpPr>
          <a:xfrm>
            <a:off x="10119951" y="3602796"/>
            <a:ext cx="1653423" cy="1653423"/>
            <a:chOff x="10119951" y="3602796"/>
            <a:chExt cx="1653423" cy="1653423"/>
          </a:xfrm>
        </p:grpSpPr>
        <p:sp>
          <p:nvSpPr>
            <p:cNvPr id="28" name="decrease in costs1">
              <a:extLst>
                <a:ext uri="{FF2B5EF4-FFF2-40B4-BE49-F238E27FC236}">
                  <a16:creationId xmlns:a16="http://schemas.microsoft.com/office/drawing/2014/main" id="{CCC369E4-0317-4AAF-B231-320473227A15}"/>
                </a:ext>
              </a:extLst>
            </p:cNvPr>
            <p:cNvSpPr>
              <a:spLocks noChangeAspect="1"/>
            </p:cNvSpPr>
            <p:nvPr/>
          </p:nvSpPr>
          <p:spPr bwMode="auto">
            <a:xfrm>
              <a:off x="10119951" y="3602796"/>
              <a:ext cx="1653423" cy="1653423"/>
            </a:xfrm>
            <a:prstGeom prst="ellipse">
              <a:avLst/>
            </a:prstGeom>
            <a:solidFill>
              <a:schemeClr val="bg1">
                <a:lumMod val="95000"/>
              </a:schemeClr>
            </a:solidFill>
            <a:ln w="12700" cap="flat" cmpd="sng" algn="ctr">
              <a:noFill/>
              <a:prstDash val="solid"/>
              <a:headEnd type="none" w="med" len="med"/>
              <a:tailEnd type="none" w="med" len="med"/>
            </a:ln>
            <a:effectLst/>
          </p:spPr>
          <p:txBody>
            <a:bodyPr rot="0" spcFirstLastPara="0" vertOverflow="overflow" horzOverflow="overflow" vert="horz" wrap="none" lIns="182880" tIns="45720" rIns="91440" bIns="4572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400" i="0" u="none" strike="noStrike" kern="0" cap="none" spc="0" normalizeH="0" baseline="0" noProof="0" dirty="0">
                  <a:ln>
                    <a:noFill/>
                  </a:ln>
                  <a:effectLst/>
                  <a:uLnTx/>
                  <a:uFillTx/>
                  <a:latin typeface="+mj-lt"/>
                  <a:ea typeface="Segoe UI" pitchFamily="34" charset="0"/>
                  <a:cs typeface="Segoe UI" pitchFamily="34" charset="0"/>
                </a:rPr>
                <a:t>15-25% </a:t>
              </a:r>
            </a:p>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effectLst/>
                  <a:uLnTx/>
                  <a:uFillTx/>
                  <a:ea typeface="Segoe UI" pitchFamily="34" charset="0"/>
                  <a:cs typeface="Segoe UI" pitchFamily="34" charset="0"/>
                </a:rPr>
                <a:t>decrease in costs</a:t>
              </a:r>
              <a:r>
                <a:rPr kumimoji="0" lang="en-US" sz="1200" b="0" i="0" u="none" strike="noStrike" kern="0" cap="none" spc="0" normalizeH="0" baseline="30000" noProof="0" dirty="0">
                  <a:ln>
                    <a:noFill/>
                  </a:ln>
                  <a:effectLst/>
                  <a:uLnTx/>
                  <a:uFillTx/>
                  <a:ea typeface="Segoe UI" pitchFamily="34" charset="0"/>
                  <a:cs typeface="Segoe UI" pitchFamily="34" charset="0"/>
                </a:rPr>
                <a:t>1</a:t>
              </a:r>
            </a:p>
          </p:txBody>
        </p:sp>
        <p:pic>
          <p:nvPicPr>
            <p:cNvPr id="29" name="Graphic 28" descr="Line Arrow: Straight">
              <a:extLst>
                <a:ext uri="{FF2B5EF4-FFF2-40B4-BE49-F238E27FC236}">
                  <a16:creationId xmlns:a16="http://schemas.microsoft.com/office/drawing/2014/main" id="{91E9B86B-C8E1-4936-9F59-3CF50CA776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flipV="1">
              <a:off x="10744077" y="3662284"/>
              <a:ext cx="405171" cy="539395"/>
            </a:xfrm>
            <a:prstGeom prst="rect">
              <a:avLst/>
            </a:prstGeom>
          </p:spPr>
        </p:pic>
      </p:grpSp>
      <p:pic>
        <p:nvPicPr>
          <p:cNvPr id="30" name="aarow" descr="Line Arrow: Straight">
            <a:extLst>
              <a:ext uri="{FF2B5EF4-FFF2-40B4-BE49-F238E27FC236}">
                <a16:creationId xmlns:a16="http://schemas.microsoft.com/office/drawing/2014/main" id="{59218DE5-B770-43CD-97B6-0326CD5105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052649" y="3972307"/>
            <a:ext cx="914400" cy="914400"/>
          </a:xfrm>
          <a:prstGeom prst="rect">
            <a:avLst/>
          </a:prstGeom>
          <a:effectLst/>
        </p:spPr>
      </p:pic>
      <p:pic>
        <p:nvPicPr>
          <p:cNvPr id="31" name="aarow" descr="Line Arrow: Straight">
            <a:extLst>
              <a:ext uri="{FF2B5EF4-FFF2-40B4-BE49-F238E27FC236}">
                <a16:creationId xmlns:a16="http://schemas.microsoft.com/office/drawing/2014/main" id="{4FBCB9B5-86C0-45A8-AD58-ACBF2DFFEF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flipV="1">
            <a:off x="9035414" y="1798261"/>
            <a:ext cx="914400" cy="914400"/>
          </a:xfrm>
          <a:prstGeom prst="rect">
            <a:avLst/>
          </a:prstGeom>
          <a:effectLst/>
        </p:spPr>
      </p:pic>
      <p:grpSp>
        <p:nvGrpSpPr>
          <p:cNvPr id="32" name="CUSTOMER 360 CIRCLE">
            <a:extLst>
              <a:ext uri="{FF2B5EF4-FFF2-40B4-BE49-F238E27FC236}">
                <a16:creationId xmlns:a16="http://schemas.microsoft.com/office/drawing/2014/main" id="{F0CD703F-2C0E-44B0-ACCA-30F1B884A668}"/>
              </a:ext>
            </a:extLst>
          </p:cNvPr>
          <p:cNvGrpSpPr>
            <a:grpSpLocks noChangeAspect="1"/>
          </p:cNvGrpSpPr>
          <p:nvPr/>
        </p:nvGrpSpPr>
        <p:grpSpPr>
          <a:xfrm>
            <a:off x="4508563" y="1337498"/>
            <a:ext cx="4023360" cy="4023716"/>
            <a:chOff x="-4542289" y="-1271834"/>
            <a:chExt cx="4023360" cy="4023716"/>
          </a:xfrm>
          <a:effectLst/>
        </p:grpSpPr>
        <p:sp>
          <p:nvSpPr>
            <p:cNvPr id="33" name="INNER CIRCLE">
              <a:extLst>
                <a:ext uri="{FF2B5EF4-FFF2-40B4-BE49-F238E27FC236}">
                  <a16:creationId xmlns:a16="http://schemas.microsoft.com/office/drawing/2014/main" id="{C2755BC5-DBF8-499C-946F-DB7CDD69ECBB}"/>
                </a:ext>
              </a:extLst>
            </p:cNvPr>
            <p:cNvSpPr>
              <a:spLocks noChangeAspect="1"/>
            </p:cNvSpPr>
            <p:nvPr/>
          </p:nvSpPr>
          <p:spPr bwMode="auto">
            <a:xfrm>
              <a:off x="-4359410" y="-1061513"/>
              <a:ext cx="3657600" cy="3657600"/>
            </a:xfrm>
            <a:prstGeom prst="ellipse">
              <a:avLst/>
            </a:prstGeom>
            <a:solidFill>
              <a:schemeClr val="bg1">
                <a:lumMod val="95000"/>
              </a:schemeClr>
            </a:solidFill>
            <a:ln w="25400" cap="flat" cmpd="sng" algn="ctr">
              <a:solidFill>
                <a:schemeClr val="bg1"/>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i="0" u="none" strike="noStrike" kern="0" cap="none" spc="0" normalizeH="0" baseline="0" noProof="0">
                <a:ln>
                  <a:noFill/>
                </a:ln>
                <a:solidFill>
                  <a:srgbClr val="30E5D0"/>
                </a:solidFill>
                <a:effectLst/>
                <a:uLnTx/>
                <a:uFillTx/>
                <a:latin typeface="+mj-lt"/>
                <a:ea typeface="Segoe UI" pitchFamily="34" charset="0"/>
                <a:cs typeface="Segoe UI" pitchFamily="34" charset="0"/>
              </a:endParaRPr>
            </a:p>
          </p:txBody>
        </p:sp>
        <p:sp>
          <p:nvSpPr>
            <p:cNvPr id="34" name="CUSTOMER 360">
              <a:extLst>
                <a:ext uri="{FF2B5EF4-FFF2-40B4-BE49-F238E27FC236}">
                  <a16:creationId xmlns:a16="http://schemas.microsoft.com/office/drawing/2014/main" id="{25AB8413-00B3-4FA4-A08A-F2D2CDA6E529}"/>
                </a:ext>
              </a:extLst>
            </p:cNvPr>
            <p:cNvSpPr txBox="1">
              <a:spLocks noChangeAspect="1"/>
            </p:cNvSpPr>
            <p:nvPr/>
          </p:nvSpPr>
          <p:spPr>
            <a:xfrm rot="16200000">
              <a:off x="-4542467" y="-1271656"/>
              <a:ext cx="4023716" cy="4023360"/>
            </a:xfrm>
            <a:prstGeom prst="ellipse">
              <a:avLst/>
            </a:prstGeom>
            <a:noFill/>
          </p:spPr>
          <p:txBody>
            <a:bodyPr spcFirstLastPara="1" wrap="square" lIns="179285" tIns="143428" rIns="179285" bIns="143428" numCol="1" rtlCol="0">
              <a:prstTxWarp prst="textCircle">
                <a:avLst>
                  <a:gd name="adj" fmla="val 11001524"/>
                </a:avLst>
              </a:prstTxWarp>
              <a:spAutoFit/>
            </a:bodyPr>
            <a:lstStyle/>
            <a:p>
              <a:pPr marL="0" marR="0" lvl="0" indent="0" algn="ctr" defTabSz="914278" eaLnBrk="1" fontAlgn="auto" latinLnBrk="0" hangingPunct="1">
                <a:lnSpc>
                  <a:spcPct val="90000"/>
                </a:lnSpc>
                <a:spcBef>
                  <a:spcPts val="0"/>
                </a:spcBef>
                <a:spcAft>
                  <a:spcPts val="588"/>
                </a:spcAft>
                <a:buClrTx/>
                <a:buSzTx/>
                <a:buFontTx/>
                <a:buNone/>
                <a:tabLst/>
                <a:defRPr/>
              </a:pPr>
              <a:r>
                <a:rPr kumimoji="0" lang="en-US" sz="2000" i="0" u="none" strike="noStrike" kern="0" cap="none" spc="200" normalizeH="0" baseline="0" noProof="0" dirty="0">
                  <a:ln>
                    <a:noFill/>
                  </a:ln>
                  <a:effectLst/>
                  <a:uLnTx/>
                  <a:uFillTx/>
                  <a:latin typeface="+mj-lt"/>
                </a:rPr>
                <a:t>360-degree view of customers</a:t>
              </a:r>
            </a:p>
          </p:txBody>
        </p:sp>
      </p:grpSp>
      <p:grpSp>
        <p:nvGrpSpPr>
          <p:cNvPr id="35" name="TEXT">
            <a:extLst>
              <a:ext uri="{FF2B5EF4-FFF2-40B4-BE49-F238E27FC236}">
                <a16:creationId xmlns:a16="http://schemas.microsoft.com/office/drawing/2014/main" id="{CE02C845-78E2-4397-8DAE-6A7C07A42831}"/>
              </a:ext>
            </a:extLst>
          </p:cNvPr>
          <p:cNvGrpSpPr/>
          <p:nvPr/>
        </p:nvGrpSpPr>
        <p:grpSpPr>
          <a:xfrm>
            <a:off x="5095303" y="1928818"/>
            <a:ext cx="2862579" cy="2866063"/>
            <a:chOff x="4693285" y="2392687"/>
            <a:chExt cx="2862579" cy="2866063"/>
          </a:xfrm>
          <a:effectLst/>
        </p:grpSpPr>
        <p:grpSp>
          <p:nvGrpSpPr>
            <p:cNvPr id="36" name="center circle">
              <a:extLst>
                <a:ext uri="{FF2B5EF4-FFF2-40B4-BE49-F238E27FC236}">
                  <a16:creationId xmlns:a16="http://schemas.microsoft.com/office/drawing/2014/main" id="{EB720A0A-F93B-4E6C-878C-812AF9D467A1}"/>
                </a:ext>
              </a:extLst>
            </p:cNvPr>
            <p:cNvGrpSpPr/>
            <p:nvPr/>
          </p:nvGrpSpPr>
          <p:grpSpPr>
            <a:xfrm>
              <a:off x="4845171" y="2541458"/>
              <a:ext cx="2546108" cy="2546107"/>
              <a:chOff x="5407641" y="2502424"/>
              <a:chExt cx="1792850" cy="1792850"/>
            </a:xfrm>
          </p:grpSpPr>
          <p:sp>
            <p:nvSpPr>
              <p:cNvPr id="40" name="CENTER CIRCLE">
                <a:extLst>
                  <a:ext uri="{FF2B5EF4-FFF2-40B4-BE49-F238E27FC236}">
                    <a16:creationId xmlns:a16="http://schemas.microsoft.com/office/drawing/2014/main" id="{43F5D580-BCE9-4389-AEBC-B50079C2DA89}"/>
                  </a:ext>
                </a:extLst>
              </p:cNvPr>
              <p:cNvSpPr/>
              <p:nvPr/>
            </p:nvSpPr>
            <p:spPr bwMode="auto">
              <a:xfrm>
                <a:off x="5407641" y="2502424"/>
                <a:ext cx="1792850" cy="1792850"/>
              </a:xfrm>
              <a:prstGeom prst="ellipse">
                <a:avLst/>
              </a:prstGeom>
              <a:solidFill>
                <a:schemeClr val="tx2"/>
              </a:solidFill>
              <a:ln w="12700" cap="flat" cmpd="sng" algn="ctr">
                <a:noFill/>
                <a:prstDash val="solid"/>
                <a:headEnd type="none" w="med" len="med"/>
                <a:tailEnd type="none" w="med" len="med"/>
              </a:ln>
              <a:effectLst/>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200" i="0" u="none" strike="noStrike" kern="0" cap="none" spc="0" normalizeH="0" baseline="0" noProof="0">
                  <a:ln>
                    <a:noFill/>
                  </a:ln>
                  <a:solidFill>
                    <a:schemeClr val="bg1"/>
                  </a:solidFill>
                  <a:effectLst/>
                  <a:uLnTx/>
                  <a:uFillTx/>
                  <a:latin typeface="+mj-lt"/>
                  <a:ea typeface="Segoe UI" pitchFamily="34" charset="0"/>
                  <a:cs typeface="Segoe UI" pitchFamily="34" charset="0"/>
                </a:endParaRPr>
              </a:p>
            </p:txBody>
          </p:sp>
          <p:sp>
            <p:nvSpPr>
              <p:cNvPr id="41" name="Rectangle 40">
                <a:extLst>
                  <a:ext uri="{FF2B5EF4-FFF2-40B4-BE49-F238E27FC236}">
                    <a16:creationId xmlns:a16="http://schemas.microsoft.com/office/drawing/2014/main" id="{E4C8B90C-A74B-45EF-975C-B1120FF37E4B}"/>
                  </a:ext>
                </a:extLst>
              </p:cNvPr>
              <p:cNvSpPr/>
              <p:nvPr/>
            </p:nvSpPr>
            <p:spPr bwMode="auto">
              <a:xfrm rot="1594083">
                <a:off x="5486722" y="3040999"/>
                <a:ext cx="289745" cy="32194"/>
              </a:xfrm>
              <a:prstGeom prst="rect">
                <a:avLst/>
              </a:prstGeom>
              <a:solidFill>
                <a:schemeClr val="bg1"/>
              </a:solidFill>
              <a:ln w="12700" cap="flat" cmpd="sng" algn="ctr">
                <a:noFill/>
                <a:prstDash val="solid"/>
                <a:headEnd type="none" w="med" len="med"/>
                <a:tailEnd type="none" w="med" len="med"/>
              </a:ln>
              <a:effectLst/>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200" i="0" u="none" strike="noStrike" kern="0" cap="none" spc="0" normalizeH="0" baseline="0" noProof="0">
                  <a:ln>
                    <a:noFill/>
                  </a:ln>
                  <a:solidFill>
                    <a:schemeClr val="bg1"/>
                  </a:solidFill>
                  <a:effectLst/>
                  <a:uLnTx/>
                  <a:uFillTx/>
                  <a:latin typeface="+mj-lt"/>
                  <a:ea typeface="Segoe UI" pitchFamily="34" charset="0"/>
                  <a:cs typeface="Segoe UI" pitchFamily="34" charset="0"/>
                </a:endParaRPr>
              </a:p>
            </p:txBody>
          </p:sp>
          <p:sp>
            <p:nvSpPr>
              <p:cNvPr id="42" name="Rectangle 41">
                <a:extLst>
                  <a:ext uri="{FF2B5EF4-FFF2-40B4-BE49-F238E27FC236}">
                    <a16:creationId xmlns:a16="http://schemas.microsoft.com/office/drawing/2014/main" id="{07ECE760-D986-432F-AB72-0EFF1E1CE2D7}"/>
                  </a:ext>
                </a:extLst>
              </p:cNvPr>
              <p:cNvSpPr/>
              <p:nvPr/>
            </p:nvSpPr>
            <p:spPr bwMode="auto">
              <a:xfrm rot="19899177">
                <a:off x="6831426" y="3042573"/>
                <a:ext cx="289745" cy="32194"/>
              </a:xfrm>
              <a:prstGeom prst="rect">
                <a:avLst/>
              </a:prstGeom>
              <a:solidFill>
                <a:schemeClr val="bg1"/>
              </a:solidFill>
              <a:ln w="12700" cap="flat" cmpd="sng" algn="ctr">
                <a:noFill/>
                <a:prstDash val="solid"/>
                <a:headEnd type="none" w="med" len="med"/>
                <a:tailEnd type="none" w="med" len="med"/>
              </a:ln>
              <a:effectLst/>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200" i="0" u="none" strike="noStrike" kern="0" cap="none" spc="0" normalizeH="0" baseline="0" noProof="0">
                  <a:ln>
                    <a:noFill/>
                  </a:ln>
                  <a:solidFill>
                    <a:schemeClr val="bg1"/>
                  </a:solidFill>
                  <a:effectLst/>
                  <a:uLnTx/>
                  <a:uFillTx/>
                  <a:latin typeface="+mj-lt"/>
                  <a:ea typeface="Segoe UI" pitchFamily="34" charset="0"/>
                  <a:cs typeface="Segoe UI" pitchFamily="34" charset="0"/>
                </a:endParaRPr>
              </a:p>
            </p:txBody>
          </p:sp>
          <p:sp>
            <p:nvSpPr>
              <p:cNvPr id="43" name="Rectangle 42">
                <a:extLst>
                  <a:ext uri="{FF2B5EF4-FFF2-40B4-BE49-F238E27FC236}">
                    <a16:creationId xmlns:a16="http://schemas.microsoft.com/office/drawing/2014/main" id="{E1453BC0-CF27-4A05-881F-4F9AA7B6A984}"/>
                  </a:ext>
                </a:extLst>
              </p:cNvPr>
              <p:cNvSpPr/>
              <p:nvPr/>
            </p:nvSpPr>
            <p:spPr bwMode="auto">
              <a:xfrm rot="5400000">
                <a:off x="6162084" y="4135806"/>
                <a:ext cx="286743" cy="32194"/>
              </a:xfrm>
              <a:prstGeom prst="rect">
                <a:avLst/>
              </a:prstGeom>
              <a:solidFill>
                <a:schemeClr val="bg1"/>
              </a:solidFill>
              <a:ln w="12700" cap="flat" cmpd="sng" algn="ctr">
                <a:noFill/>
                <a:prstDash val="solid"/>
                <a:headEnd type="none" w="med" len="med"/>
                <a:tailEnd type="none" w="med" len="med"/>
              </a:ln>
              <a:effectLst/>
            </p:spPr>
            <p:txBody>
              <a:bodyPr rot="0" spcFirstLastPara="0" vertOverflow="overflow" horzOverflow="overflow" vert="horz" wrap="square" lIns="89642" tIns="44821" rIns="89642" bIns="44821" numCol="1" spcCol="0" rtlCol="0" fromWordArt="0" anchor="ctr" anchorCtr="0" forceAA="0" compatLnSpc="1">
                <a:prstTxWarp prst="textNoShape">
                  <a:avLst/>
                </a:prstTxWarp>
                <a:noAutofit/>
              </a:bodyPr>
              <a:lstStyle/>
              <a:p>
                <a:pPr marL="0" marR="0" lvl="0" indent="0" algn="ctr" defTabSz="914102" eaLnBrk="1" fontAlgn="base" latinLnBrk="0" hangingPunct="1">
                  <a:lnSpc>
                    <a:spcPct val="100000"/>
                  </a:lnSpc>
                  <a:spcBef>
                    <a:spcPct val="0"/>
                  </a:spcBef>
                  <a:spcAft>
                    <a:spcPct val="0"/>
                  </a:spcAft>
                  <a:buClrTx/>
                  <a:buSzTx/>
                  <a:buFontTx/>
                  <a:buNone/>
                  <a:tabLst/>
                  <a:defRPr/>
                </a:pPr>
                <a:endParaRPr kumimoji="0" lang="en-US" sz="1200" i="0" u="none" strike="noStrike" kern="0" cap="none" spc="0" normalizeH="0" baseline="0" noProof="0">
                  <a:ln>
                    <a:noFill/>
                  </a:ln>
                  <a:solidFill>
                    <a:schemeClr val="bg1"/>
                  </a:solidFill>
                  <a:effectLst/>
                  <a:uLnTx/>
                  <a:uFillTx/>
                  <a:latin typeface="+mj-lt"/>
                  <a:ea typeface="Segoe UI" pitchFamily="34" charset="0"/>
                  <a:cs typeface="Segoe UI" pitchFamily="34" charset="0"/>
                </a:endParaRPr>
              </a:p>
            </p:txBody>
          </p:sp>
        </p:grpSp>
        <p:sp>
          <p:nvSpPr>
            <p:cNvPr id="37" name="DEMOGRAPHIC">
              <a:extLst>
                <a:ext uri="{FF2B5EF4-FFF2-40B4-BE49-F238E27FC236}">
                  <a16:creationId xmlns:a16="http://schemas.microsoft.com/office/drawing/2014/main" id="{F7890A0B-2B1E-42EA-89B1-3D1337832DE5}"/>
                </a:ext>
              </a:extLst>
            </p:cNvPr>
            <p:cNvSpPr txBox="1">
              <a:spLocks noChangeAspect="1"/>
            </p:cNvSpPr>
            <p:nvPr/>
          </p:nvSpPr>
          <p:spPr>
            <a:xfrm rot="16200000">
              <a:off x="4718285" y="2424111"/>
              <a:ext cx="2834639" cy="2834639"/>
            </a:xfrm>
            <a:prstGeom prst="ellipse">
              <a:avLst/>
            </a:prstGeom>
            <a:noFill/>
          </p:spPr>
          <p:txBody>
            <a:bodyPr spcFirstLastPara="1" wrap="square" lIns="179285" tIns="143428" rIns="179285" bIns="143428" numCol="1" rtlCol="0">
              <a:prstTxWarp prst="textCircle">
                <a:avLst>
                  <a:gd name="adj" fmla="val 17824100"/>
                </a:avLst>
              </a:prstTxWarp>
              <a:spAutoFit/>
            </a:bodyPr>
            <a:lstStyle/>
            <a:p>
              <a:pPr marL="0" marR="0" lvl="0" indent="0" algn="ctr" defTabSz="914278" eaLnBrk="1" fontAlgn="auto" latinLnBrk="0" hangingPunct="1">
                <a:lnSpc>
                  <a:spcPct val="90000"/>
                </a:lnSpc>
                <a:spcBef>
                  <a:spcPts val="0"/>
                </a:spcBef>
                <a:spcAft>
                  <a:spcPts val="588"/>
                </a:spcAft>
                <a:buClrTx/>
                <a:buSzTx/>
                <a:buFontTx/>
                <a:buNone/>
                <a:tabLst/>
                <a:defRPr/>
              </a:pPr>
              <a:r>
                <a:rPr kumimoji="0" lang="en-US" sz="1200" i="0" u="none" strike="noStrike" kern="0" cap="none" spc="300" normalizeH="0" baseline="0" noProof="0" dirty="0">
                  <a:ln>
                    <a:noFill/>
                  </a:ln>
                  <a:solidFill>
                    <a:schemeClr val="bg1"/>
                  </a:solidFill>
                  <a:effectLst/>
                  <a:uLnTx/>
                  <a:uFillTx/>
                  <a:latin typeface="+mj-lt"/>
                </a:rPr>
                <a:t>DEMOGRAPHIC</a:t>
              </a:r>
            </a:p>
          </p:txBody>
        </p:sp>
        <p:sp>
          <p:nvSpPr>
            <p:cNvPr id="38" name="TRANSACTIONAL">
              <a:extLst>
                <a:ext uri="{FF2B5EF4-FFF2-40B4-BE49-F238E27FC236}">
                  <a16:creationId xmlns:a16="http://schemas.microsoft.com/office/drawing/2014/main" id="{9C89B61E-A962-46F2-9FDD-9670E7DDA113}"/>
                </a:ext>
              </a:extLst>
            </p:cNvPr>
            <p:cNvSpPr txBox="1">
              <a:spLocks noChangeAspect="1"/>
            </p:cNvSpPr>
            <p:nvPr/>
          </p:nvSpPr>
          <p:spPr>
            <a:xfrm rot="2057755">
              <a:off x="4721225" y="2423168"/>
              <a:ext cx="2834639" cy="2834639"/>
            </a:xfrm>
            <a:prstGeom prst="ellipse">
              <a:avLst/>
            </a:prstGeom>
            <a:noFill/>
          </p:spPr>
          <p:txBody>
            <a:bodyPr spcFirstLastPara="1" wrap="square" lIns="179285" tIns="143428" rIns="179285" bIns="143428" numCol="1" rtlCol="0">
              <a:prstTxWarp prst="textCircle">
                <a:avLst>
                  <a:gd name="adj" fmla="val 18020480"/>
                </a:avLst>
              </a:prstTxWarp>
              <a:spAutoFit/>
            </a:bodyPr>
            <a:lstStyle/>
            <a:p>
              <a:pPr marL="0" marR="0" lvl="0" indent="0" algn="ctr" defTabSz="914278" eaLnBrk="1" fontAlgn="auto" latinLnBrk="0" hangingPunct="1">
                <a:lnSpc>
                  <a:spcPct val="90000"/>
                </a:lnSpc>
                <a:spcBef>
                  <a:spcPts val="0"/>
                </a:spcBef>
                <a:spcAft>
                  <a:spcPts val="588"/>
                </a:spcAft>
                <a:buClrTx/>
                <a:buSzTx/>
                <a:buFontTx/>
                <a:buNone/>
                <a:tabLst/>
                <a:defRPr/>
              </a:pPr>
              <a:r>
                <a:rPr kumimoji="0" lang="en-US" sz="1200" i="0" u="none" strike="noStrike" kern="0" cap="none" spc="300" normalizeH="0" baseline="0" noProof="0" dirty="0">
                  <a:ln>
                    <a:noFill/>
                  </a:ln>
                  <a:solidFill>
                    <a:schemeClr val="bg1"/>
                  </a:solidFill>
                  <a:effectLst/>
                  <a:uLnTx/>
                  <a:uFillTx/>
                  <a:latin typeface="+mj-lt"/>
                </a:rPr>
                <a:t>TRANSACTIONAL</a:t>
              </a:r>
            </a:p>
          </p:txBody>
        </p:sp>
        <p:sp>
          <p:nvSpPr>
            <p:cNvPr id="39" name="BEHAVIORAL">
              <a:extLst>
                <a:ext uri="{FF2B5EF4-FFF2-40B4-BE49-F238E27FC236}">
                  <a16:creationId xmlns:a16="http://schemas.microsoft.com/office/drawing/2014/main" id="{AFDCDF81-6EAC-40D1-BF69-32A69FCB49FD}"/>
                </a:ext>
              </a:extLst>
            </p:cNvPr>
            <p:cNvSpPr txBox="1">
              <a:spLocks noChangeAspect="1"/>
            </p:cNvSpPr>
            <p:nvPr/>
          </p:nvSpPr>
          <p:spPr>
            <a:xfrm rot="9162069">
              <a:off x="4693285" y="2392687"/>
              <a:ext cx="2834639" cy="2834639"/>
            </a:xfrm>
            <a:prstGeom prst="ellipse">
              <a:avLst/>
            </a:prstGeom>
            <a:noFill/>
          </p:spPr>
          <p:txBody>
            <a:bodyPr spcFirstLastPara="1" wrap="square" lIns="179285" tIns="143428" rIns="179285" bIns="143428" numCol="1" rtlCol="0">
              <a:prstTxWarp prst="textCircle">
                <a:avLst>
                  <a:gd name="adj" fmla="val 11133321"/>
                </a:avLst>
              </a:prstTxWarp>
              <a:spAutoFit/>
            </a:bodyPr>
            <a:lstStyle/>
            <a:p>
              <a:pPr marL="0" marR="0" lvl="0" indent="0" algn="ctr" defTabSz="914278" eaLnBrk="1" fontAlgn="auto" latinLnBrk="0" hangingPunct="1">
                <a:lnSpc>
                  <a:spcPct val="90000"/>
                </a:lnSpc>
                <a:spcBef>
                  <a:spcPts val="0"/>
                </a:spcBef>
                <a:spcAft>
                  <a:spcPts val="588"/>
                </a:spcAft>
                <a:buClrTx/>
                <a:buSzTx/>
                <a:buFontTx/>
                <a:buNone/>
                <a:tabLst/>
                <a:defRPr/>
              </a:pPr>
              <a:r>
                <a:rPr kumimoji="0" lang="en-US" sz="1200" i="0" u="none" strike="noStrike" kern="0" cap="none" spc="300" normalizeH="0" baseline="0" noProof="0" dirty="0">
                  <a:ln>
                    <a:noFill/>
                  </a:ln>
                  <a:solidFill>
                    <a:schemeClr val="bg1"/>
                  </a:solidFill>
                  <a:effectLst/>
                  <a:uLnTx/>
                  <a:uFillTx/>
                  <a:latin typeface="+mj-lt"/>
                </a:rPr>
                <a:t>BEHAVIORAL</a:t>
              </a:r>
            </a:p>
          </p:txBody>
        </p:sp>
      </p:grpSp>
      <p:grpSp>
        <p:nvGrpSpPr>
          <p:cNvPr id="44" name="Group 43">
            <a:extLst>
              <a:ext uri="{FF2B5EF4-FFF2-40B4-BE49-F238E27FC236}">
                <a16:creationId xmlns:a16="http://schemas.microsoft.com/office/drawing/2014/main" id="{FD8C7640-ACE9-4EC4-B9FC-935757A918AA}"/>
              </a:ext>
            </a:extLst>
          </p:cNvPr>
          <p:cNvGrpSpPr/>
          <p:nvPr/>
        </p:nvGrpSpPr>
        <p:grpSpPr>
          <a:xfrm>
            <a:off x="5616002" y="2462689"/>
            <a:ext cx="1828800" cy="1828800"/>
            <a:chOff x="5616002" y="2462689"/>
            <a:chExt cx="1828800" cy="1828800"/>
          </a:xfrm>
        </p:grpSpPr>
        <p:sp>
          <p:nvSpPr>
            <p:cNvPr id="45" name="Oval 44">
              <a:extLst>
                <a:ext uri="{FF2B5EF4-FFF2-40B4-BE49-F238E27FC236}">
                  <a16:creationId xmlns:a16="http://schemas.microsoft.com/office/drawing/2014/main" id="{48C841A5-0C84-4AD6-898B-0E9456CE9EBB}"/>
                </a:ext>
              </a:extLst>
            </p:cNvPr>
            <p:cNvSpPr>
              <a:spLocks noChangeAspect="1"/>
            </p:cNvSpPr>
            <p:nvPr/>
          </p:nvSpPr>
          <p:spPr bwMode="auto">
            <a:xfrm>
              <a:off x="5616002" y="2462689"/>
              <a:ext cx="1828800" cy="1828800"/>
            </a:xfrm>
            <a:prstGeom prst="ellipse">
              <a:avLst/>
            </a:prstGeom>
            <a:solidFill>
              <a:sysClr val="window" lastClr="FFFFFF"/>
            </a:solidFill>
            <a:ln w="127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6" name="Family_EBDA" title="Icon of a family of people">
              <a:extLst>
                <a:ext uri="{FF2B5EF4-FFF2-40B4-BE49-F238E27FC236}">
                  <a16:creationId xmlns:a16="http://schemas.microsoft.com/office/drawing/2014/main" id="{779CCBA4-A74F-4428-B838-2C30E3B5EE55}"/>
                </a:ext>
              </a:extLst>
            </p:cNvPr>
            <p:cNvSpPr>
              <a:spLocks noChangeAspect="1" noEditPoints="1"/>
            </p:cNvSpPr>
            <p:nvPr/>
          </p:nvSpPr>
          <p:spPr bwMode="auto">
            <a:xfrm>
              <a:off x="6044308" y="2877478"/>
              <a:ext cx="972188" cy="877302"/>
            </a:xfrm>
            <a:custGeom>
              <a:avLst/>
              <a:gdLst>
                <a:gd name="T0" fmla="*/ 1498 w 3740"/>
                <a:gd name="T1" fmla="*/ 1874 h 3374"/>
                <a:gd name="T2" fmla="*/ 874 w 3740"/>
                <a:gd name="T3" fmla="*/ 2498 h 3374"/>
                <a:gd name="T4" fmla="*/ 250 w 3740"/>
                <a:gd name="T5" fmla="*/ 1874 h 3374"/>
                <a:gd name="T6" fmla="*/ 874 w 3740"/>
                <a:gd name="T7" fmla="*/ 1249 h 3374"/>
                <a:gd name="T8" fmla="*/ 1498 w 3740"/>
                <a:gd name="T9" fmla="*/ 1874 h 3374"/>
                <a:gd name="T10" fmla="*/ 2123 w 3740"/>
                <a:gd name="T11" fmla="*/ 0 h 3374"/>
                <a:gd name="T12" fmla="*/ 1498 w 3740"/>
                <a:gd name="T13" fmla="*/ 625 h 3374"/>
                <a:gd name="T14" fmla="*/ 2123 w 3740"/>
                <a:gd name="T15" fmla="*/ 1249 h 3374"/>
                <a:gd name="T16" fmla="*/ 2747 w 3740"/>
                <a:gd name="T17" fmla="*/ 625 h 3374"/>
                <a:gd name="T18" fmla="*/ 2123 w 3740"/>
                <a:gd name="T19" fmla="*/ 0 h 3374"/>
                <a:gd name="T20" fmla="*/ 2997 w 3740"/>
                <a:gd name="T21" fmla="*/ 1726 h 3374"/>
                <a:gd name="T22" fmla="*/ 2497 w 3740"/>
                <a:gd name="T23" fmla="*/ 2225 h 3374"/>
                <a:gd name="T24" fmla="*/ 2997 w 3740"/>
                <a:gd name="T25" fmla="*/ 2725 h 3374"/>
                <a:gd name="T26" fmla="*/ 3496 w 3740"/>
                <a:gd name="T27" fmla="*/ 2225 h 3374"/>
                <a:gd name="T28" fmla="*/ 2997 w 3740"/>
                <a:gd name="T29" fmla="*/ 1726 h 3374"/>
                <a:gd name="T30" fmla="*/ 1748 w 3740"/>
                <a:gd name="T31" fmla="*/ 3372 h 3374"/>
                <a:gd name="T32" fmla="*/ 874 w 3740"/>
                <a:gd name="T33" fmla="*/ 2498 h 3374"/>
                <a:gd name="T34" fmla="*/ 0 w 3740"/>
                <a:gd name="T35" fmla="*/ 3372 h 3374"/>
                <a:gd name="T36" fmla="*/ 2906 w 3740"/>
                <a:gd name="T37" fmla="*/ 1734 h 3374"/>
                <a:gd name="T38" fmla="*/ 2123 w 3740"/>
                <a:gd name="T39" fmla="*/ 1249 h 3374"/>
                <a:gd name="T40" fmla="*/ 1453 w 3740"/>
                <a:gd name="T41" fmla="*/ 1561 h 3374"/>
                <a:gd name="T42" fmla="*/ 3740 w 3740"/>
                <a:gd name="T43" fmla="*/ 3374 h 3374"/>
                <a:gd name="T44" fmla="*/ 3740 w 3740"/>
                <a:gd name="T45" fmla="*/ 3351 h 3374"/>
                <a:gd name="T46" fmla="*/ 2997 w 3740"/>
                <a:gd name="T47" fmla="*/ 2725 h 3374"/>
                <a:gd name="T48" fmla="*/ 2253 w 3740"/>
                <a:gd name="T49" fmla="*/ 3351 h 3374"/>
                <a:gd name="T50" fmla="*/ 2253 w 3740"/>
                <a:gd name="T51" fmla="*/ 3374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40" h="3374">
                  <a:moveTo>
                    <a:pt x="1498" y="1874"/>
                  </a:moveTo>
                  <a:cubicBezTo>
                    <a:pt x="1498" y="2218"/>
                    <a:pt x="1219" y="2498"/>
                    <a:pt x="874" y="2498"/>
                  </a:cubicBezTo>
                  <a:cubicBezTo>
                    <a:pt x="529" y="2498"/>
                    <a:pt x="250" y="2218"/>
                    <a:pt x="250" y="1874"/>
                  </a:cubicBezTo>
                  <a:cubicBezTo>
                    <a:pt x="250" y="1529"/>
                    <a:pt x="529" y="1249"/>
                    <a:pt x="874" y="1249"/>
                  </a:cubicBezTo>
                  <a:cubicBezTo>
                    <a:pt x="1219" y="1249"/>
                    <a:pt x="1498" y="1529"/>
                    <a:pt x="1498" y="1874"/>
                  </a:cubicBezTo>
                  <a:close/>
                  <a:moveTo>
                    <a:pt x="2123" y="0"/>
                  </a:moveTo>
                  <a:cubicBezTo>
                    <a:pt x="1778" y="0"/>
                    <a:pt x="1498" y="280"/>
                    <a:pt x="1498" y="625"/>
                  </a:cubicBezTo>
                  <a:cubicBezTo>
                    <a:pt x="1498" y="970"/>
                    <a:pt x="1778" y="1249"/>
                    <a:pt x="2123" y="1249"/>
                  </a:cubicBezTo>
                  <a:cubicBezTo>
                    <a:pt x="2468" y="1249"/>
                    <a:pt x="2747" y="970"/>
                    <a:pt x="2747" y="625"/>
                  </a:cubicBezTo>
                  <a:cubicBezTo>
                    <a:pt x="2747" y="280"/>
                    <a:pt x="2468" y="0"/>
                    <a:pt x="2123" y="0"/>
                  </a:cubicBezTo>
                  <a:close/>
                  <a:moveTo>
                    <a:pt x="2997" y="1726"/>
                  </a:moveTo>
                  <a:cubicBezTo>
                    <a:pt x="2721" y="1726"/>
                    <a:pt x="2497" y="1950"/>
                    <a:pt x="2497" y="2225"/>
                  </a:cubicBezTo>
                  <a:cubicBezTo>
                    <a:pt x="2497" y="2501"/>
                    <a:pt x="2721" y="2725"/>
                    <a:pt x="2997" y="2725"/>
                  </a:cubicBezTo>
                  <a:cubicBezTo>
                    <a:pt x="3273" y="2725"/>
                    <a:pt x="3496" y="2501"/>
                    <a:pt x="3496" y="2225"/>
                  </a:cubicBezTo>
                  <a:cubicBezTo>
                    <a:pt x="3496" y="1950"/>
                    <a:pt x="3273" y="1726"/>
                    <a:pt x="2997" y="1726"/>
                  </a:cubicBezTo>
                  <a:close/>
                  <a:moveTo>
                    <a:pt x="1748" y="3372"/>
                  </a:moveTo>
                  <a:cubicBezTo>
                    <a:pt x="1748" y="2889"/>
                    <a:pt x="1357" y="2498"/>
                    <a:pt x="874" y="2498"/>
                  </a:cubicBezTo>
                  <a:cubicBezTo>
                    <a:pt x="391" y="2498"/>
                    <a:pt x="0" y="2889"/>
                    <a:pt x="0" y="3372"/>
                  </a:cubicBezTo>
                  <a:moveTo>
                    <a:pt x="2906" y="1734"/>
                  </a:moveTo>
                  <a:cubicBezTo>
                    <a:pt x="2763" y="1447"/>
                    <a:pt x="2466" y="1249"/>
                    <a:pt x="2123" y="1249"/>
                  </a:cubicBezTo>
                  <a:cubicBezTo>
                    <a:pt x="1854" y="1249"/>
                    <a:pt x="1614" y="1370"/>
                    <a:pt x="1453" y="1561"/>
                  </a:cubicBezTo>
                  <a:moveTo>
                    <a:pt x="3740" y="3374"/>
                  </a:moveTo>
                  <a:cubicBezTo>
                    <a:pt x="3740" y="3351"/>
                    <a:pt x="3740" y="3351"/>
                    <a:pt x="3740" y="3351"/>
                  </a:cubicBezTo>
                  <a:cubicBezTo>
                    <a:pt x="3680" y="2996"/>
                    <a:pt x="3370" y="2725"/>
                    <a:pt x="2997" y="2725"/>
                  </a:cubicBezTo>
                  <a:cubicBezTo>
                    <a:pt x="2624" y="2725"/>
                    <a:pt x="2314" y="2995"/>
                    <a:pt x="2253" y="3351"/>
                  </a:cubicBezTo>
                  <a:cubicBezTo>
                    <a:pt x="2253" y="3374"/>
                    <a:pt x="2253" y="3374"/>
                    <a:pt x="2253" y="3374"/>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7" name="Rectangle 46">
            <a:extLst>
              <a:ext uri="{FF2B5EF4-FFF2-40B4-BE49-F238E27FC236}">
                <a16:creationId xmlns:a16="http://schemas.microsoft.com/office/drawing/2014/main" id="{5E815CD9-DE4A-4E3F-BA1B-23FE967891D1}"/>
              </a:ext>
            </a:extLst>
          </p:cNvPr>
          <p:cNvSpPr/>
          <p:nvPr/>
        </p:nvSpPr>
        <p:spPr>
          <a:xfrm>
            <a:off x="518948" y="6281963"/>
            <a:ext cx="697307" cy="184666"/>
          </a:xfrm>
          <a:prstGeom prst="rect">
            <a:avLst/>
          </a:prstGeom>
        </p:spPr>
        <p:txBody>
          <a:bodyPr wrap="none" lIns="0" tIns="0" rIns="0" bIns="0">
            <a:spAutoFit/>
          </a:bodyPr>
          <a:lstStyle/>
          <a:p>
            <a:pPr lvl="0" defTabSz="914400">
              <a:defRPr/>
            </a:pPr>
            <a:r>
              <a:rPr lang="en-US" sz="1200" kern="0" baseline="30000" dirty="0">
                <a:solidFill>
                  <a:schemeClr val="bg1"/>
                </a:solidFill>
              </a:rPr>
              <a:t>1</a:t>
            </a:r>
            <a:r>
              <a:rPr lang="en-US" sz="1200" kern="0" dirty="0">
                <a:solidFill>
                  <a:schemeClr val="bg1"/>
                </a:solidFill>
                <a:hlinkClick r:id="rId5">
                  <a:extLst>
                    <a:ext uri="{A12FA001-AC4F-418D-AE19-62706E023703}">
                      <ahyp:hlinkClr xmlns:ahyp="http://schemas.microsoft.com/office/drawing/2018/hyperlinkcolor" val="tx"/>
                    </a:ext>
                  </a:extLst>
                </a:hlinkClick>
              </a:rPr>
              <a:t>McKinsey</a:t>
            </a:r>
            <a:endParaRPr lang="en-US" sz="1200" kern="0" dirty="0">
              <a:solidFill>
                <a:schemeClr val="bg1"/>
              </a:solidFill>
            </a:endParaRPr>
          </a:p>
        </p:txBody>
      </p:sp>
    </p:spTree>
    <p:extLst>
      <p:ext uri="{BB962C8B-B14F-4D97-AF65-F5344CB8AC3E}">
        <p14:creationId xmlns:p14="http://schemas.microsoft.com/office/powerpoint/2010/main" val="155305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Effect transition="in" filter="fade">
                                      <p:cBhvr>
                                        <p:cTn id="9" dur="1000"/>
                                        <p:tgtEl>
                                          <p:spTgt spid="4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750" fill="hold"/>
                                        <p:tgtEl>
                                          <p:spTgt spid="35"/>
                                        </p:tgtEl>
                                        <p:attrNameLst>
                                          <p:attrName>ppt_w</p:attrName>
                                        </p:attrNameLst>
                                      </p:cBhvr>
                                      <p:tavLst>
                                        <p:tav tm="0">
                                          <p:val>
                                            <p:fltVal val="0"/>
                                          </p:val>
                                        </p:tav>
                                        <p:tav tm="100000">
                                          <p:val>
                                            <p:strVal val="#ppt_w"/>
                                          </p:val>
                                        </p:tav>
                                      </p:tavLst>
                                    </p:anim>
                                    <p:anim calcmode="lin" valueType="num">
                                      <p:cBhvr>
                                        <p:cTn id="14" dur="1750" fill="hold"/>
                                        <p:tgtEl>
                                          <p:spTgt spid="35"/>
                                        </p:tgtEl>
                                        <p:attrNameLst>
                                          <p:attrName>ppt_h</p:attrName>
                                        </p:attrNameLst>
                                      </p:cBhvr>
                                      <p:tavLst>
                                        <p:tav tm="0">
                                          <p:val>
                                            <p:fltVal val="0"/>
                                          </p:val>
                                        </p:tav>
                                        <p:tav tm="100000">
                                          <p:val>
                                            <p:strVal val="#ppt_h"/>
                                          </p:val>
                                        </p:tav>
                                      </p:tavLst>
                                    </p:anim>
                                    <p:animEffect transition="in" filter="fade">
                                      <p:cBhvr>
                                        <p:cTn id="15" dur="1750"/>
                                        <p:tgtEl>
                                          <p:spTgt spid="35"/>
                                        </p:tgtEl>
                                      </p:cBhvr>
                                    </p:animEffect>
                                  </p:childTnLst>
                                </p:cTn>
                              </p:par>
                            </p:childTnLst>
                          </p:cTn>
                        </p:par>
                        <p:par>
                          <p:cTn id="16" fill="hold">
                            <p:stCondLst>
                              <p:cond delay="2750"/>
                            </p:stCondLst>
                            <p:childTnLst>
                              <p:par>
                                <p:cTn id="17" presetID="53" presetClass="entr" presetSubtype="16"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2000" fill="hold"/>
                                        <p:tgtEl>
                                          <p:spTgt spid="32"/>
                                        </p:tgtEl>
                                        <p:attrNameLst>
                                          <p:attrName>ppt_w</p:attrName>
                                        </p:attrNameLst>
                                      </p:cBhvr>
                                      <p:tavLst>
                                        <p:tav tm="0">
                                          <p:val>
                                            <p:fltVal val="0"/>
                                          </p:val>
                                        </p:tav>
                                        <p:tav tm="100000">
                                          <p:val>
                                            <p:strVal val="#ppt_w"/>
                                          </p:val>
                                        </p:tav>
                                      </p:tavLst>
                                    </p:anim>
                                    <p:anim calcmode="lin" valueType="num">
                                      <p:cBhvr>
                                        <p:cTn id="20" dur="2000" fill="hold"/>
                                        <p:tgtEl>
                                          <p:spTgt spid="32"/>
                                        </p:tgtEl>
                                        <p:attrNameLst>
                                          <p:attrName>ppt_h</p:attrName>
                                        </p:attrNameLst>
                                      </p:cBhvr>
                                      <p:tavLst>
                                        <p:tav tm="0">
                                          <p:val>
                                            <p:fltVal val="0"/>
                                          </p:val>
                                        </p:tav>
                                        <p:tav tm="100000">
                                          <p:val>
                                            <p:strVal val="#ppt_h"/>
                                          </p:val>
                                        </p:tav>
                                      </p:tavLst>
                                    </p:anim>
                                    <p:animEffect transition="in" filter="fade">
                                      <p:cBhvr>
                                        <p:cTn id="21" dur="2000"/>
                                        <p:tgtEl>
                                          <p:spTgt spid="32"/>
                                        </p:tgtEl>
                                      </p:cBhvr>
                                    </p:animEffect>
                                  </p:childTnLst>
                                </p:cTn>
                              </p:par>
                            </p:childTnLst>
                          </p:cTn>
                        </p:par>
                        <p:par>
                          <p:cTn id="22" fill="hold">
                            <p:stCondLst>
                              <p:cond delay="4750"/>
                            </p:stCondLst>
                            <p:childTnLst>
                              <p:par>
                                <p:cTn id="23" presetID="21" presetClass="entr" presetSubtype="1"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par>
                          <p:cTn id="26" fill="hold">
                            <p:stCondLst>
                              <p:cond delay="7250"/>
                            </p:stCondLst>
                            <p:childTnLst>
                              <p:par>
                                <p:cTn id="27" presetID="22" presetClass="entr" presetSubtype="8"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1250"/>
                                        <p:tgtEl>
                                          <p:spTgt spid="31"/>
                                        </p:tgtEl>
                                      </p:cBhvr>
                                    </p:animEffect>
                                  </p:childTnLst>
                                </p:cTn>
                              </p:par>
                              <p:par>
                                <p:cTn id="30" presetID="22" presetClass="entr" presetSubtype="8"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1250"/>
                                        <p:tgtEl>
                                          <p:spTgt spid="30"/>
                                        </p:tgtEl>
                                      </p:cBhvr>
                                    </p:animEffect>
                                  </p:childTnLst>
                                </p:cTn>
                              </p:par>
                            </p:childTnLst>
                          </p:cTn>
                        </p:par>
                        <p:par>
                          <p:cTn id="33" fill="hold">
                            <p:stCondLst>
                              <p:cond delay="8500"/>
                            </p:stCondLst>
                            <p:childTnLst>
                              <p:par>
                                <p:cTn id="34" presetID="53" presetClass="entr" presetSubtype="16"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250" fill="hold"/>
                                        <p:tgtEl>
                                          <p:spTgt spid="27"/>
                                        </p:tgtEl>
                                        <p:attrNameLst>
                                          <p:attrName>ppt_w</p:attrName>
                                        </p:attrNameLst>
                                      </p:cBhvr>
                                      <p:tavLst>
                                        <p:tav tm="0">
                                          <p:val>
                                            <p:fltVal val="0"/>
                                          </p:val>
                                        </p:tav>
                                        <p:tav tm="100000">
                                          <p:val>
                                            <p:strVal val="#ppt_w"/>
                                          </p:val>
                                        </p:tav>
                                      </p:tavLst>
                                    </p:anim>
                                    <p:anim calcmode="lin" valueType="num">
                                      <p:cBhvr>
                                        <p:cTn id="37" dur="1250" fill="hold"/>
                                        <p:tgtEl>
                                          <p:spTgt spid="27"/>
                                        </p:tgtEl>
                                        <p:attrNameLst>
                                          <p:attrName>ppt_h</p:attrName>
                                        </p:attrNameLst>
                                      </p:cBhvr>
                                      <p:tavLst>
                                        <p:tav tm="0">
                                          <p:val>
                                            <p:fltVal val="0"/>
                                          </p:val>
                                        </p:tav>
                                        <p:tav tm="100000">
                                          <p:val>
                                            <p:strVal val="#ppt_h"/>
                                          </p:val>
                                        </p:tav>
                                      </p:tavLst>
                                    </p:anim>
                                    <p:animEffect transition="in" filter="fade">
                                      <p:cBhvr>
                                        <p:cTn id="38" dur="1250"/>
                                        <p:tgtEl>
                                          <p:spTgt spid="27"/>
                                        </p:tgtEl>
                                      </p:cBhvr>
                                    </p:animEffect>
                                  </p:childTnLst>
                                </p:cTn>
                              </p:par>
                              <p:par>
                                <p:cTn id="39" presetID="53" presetClass="entr" presetSubtype="16"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1250" fill="hold"/>
                                        <p:tgtEl>
                                          <p:spTgt spid="24"/>
                                        </p:tgtEl>
                                        <p:attrNameLst>
                                          <p:attrName>ppt_w</p:attrName>
                                        </p:attrNameLst>
                                      </p:cBhvr>
                                      <p:tavLst>
                                        <p:tav tm="0">
                                          <p:val>
                                            <p:fltVal val="0"/>
                                          </p:val>
                                        </p:tav>
                                        <p:tav tm="100000">
                                          <p:val>
                                            <p:strVal val="#ppt_w"/>
                                          </p:val>
                                        </p:tav>
                                      </p:tavLst>
                                    </p:anim>
                                    <p:anim calcmode="lin" valueType="num">
                                      <p:cBhvr>
                                        <p:cTn id="42" dur="1250" fill="hold"/>
                                        <p:tgtEl>
                                          <p:spTgt spid="24"/>
                                        </p:tgtEl>
                                        <p:attrNameLst>
                                          <p:attrName>ppt_h</p:attrName>
                                        </p:attrNameLst>
                                      </p:cBhvr>
                                      <p:tavLst>
                                        <p:tav tm="0">
                                          <p:val>
                                            <p:fltVal val="0"/>
                                          </p:val>
                                        </p:tav>
                                        <p:tav tm="100000">
                                          <p:val>
                                            <p:strVal val="#ppt_h"/>
                                          </p:val>
                                        </p:tav>
                                      </p:tavLst>
                                    </p:anim>
                                    <p:animEffect transition="in" filter="fade">
                                      <p:cBhvr>
                                        <p:cTn id="43"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3AD4A87-0939-4C84-B485-CB6D1C9856F2}"/>
              </a:ext>
            </a:extLst>
          </p:cNvPr>
          <p:cNvPicPr>
            <a:picLocks noChangeAspect="1"/>
          </p:cNvPicPr>
          <p:nvPr/>
        </p:nvPicPr>
        <p:blipFill>
          <a:blip r:embed="rId3"/>
          <a:srcRect l="1445" t="7371" r="4274" b="20222"/>
          <a:stretch>
            <a:fillRect/>
          </a:stretch>
        </p:blipFill>
        <p:spPr>
          <a:xfrm>
            <a:off x="7982159" y="1814513"/>
            <a:ext cx="3624624" cy="1855788"/>
          </a:xfrm>
          <a:custGeom>
            <a:avLst/>
            <a:gdLst>
              <a:gd name="connsiteX0" fmla="*/ 0 w 3624624"/>
              <a:gd name="connsiteY0" fmla="*/ 0 h 1855788"/>
              <a:gd name="connsiteX1" fmla="*/ 3624624 w 3624624"/>
              <a:gd name="connsiteY1" fmla="*/ 0 h 1855788"/>
              <a:gd name="connsiteX2" fmla="*/ 3624624 w 3624624"/>
              <a:gd name="connsiteY2" fmla="*/ 1855788 h 1855788"/>
              <a:gd name="connsiteX3" fmla="*/ 0 w 3624624"/>
              <a:gd name="connsiteY3" fmla="*/ 1855788 h 1855788"/>
            </a:gdLst>
            <a:ahLst/>
            <a:cxnLst>
              <a:cxn ang="0">
                <a:pos x="connsiteX0" y="connsiteY0"/>
              </a:cxn>
              <a:cxn ang="0">
                <a:pos x="connsiteX1" y="connsiteY1"/>
              </a:cxn>
              <a:cxn ang="0">
                <a:pos x="connsiteX2" y="connsiteY2"/>
              </a:cxn>
              <a:cxn ang="0">
                <a:pos x="connsiteX3" y="connsiteY3"/>
              </a:cxn>
            </a:cxnLst>
            <a:rect l="l" t="t" r="r" b="b"/>
            <a:pathLst>
              <a:path w="3624624" h="1855788">
                <a:moveTo>
                  <a:pt x="0" y="0"/>
                </a:moveTo>
                <a:lnTo>
                  <a:pt x="3624624" y="0"/>
                </a:lnTo>
                <a:lnTo>
                  <a:pt x="3624624" y="1855788"/>
                </a:lnTo>
                <a:lnTo>
                  <a:pt x="0" y="1855788"/>
                </a:lnTo>
                <a:close/>
              </a:path>
            </a:pathLst>
          </a:custGeom>
        </p:spPr>
      </p:pic>
      <p:pic>
        <p:nvPicPr>
          <p:cNvPr id="31" name="Picture 30">
            <a:extLst>
              <a:ext uri="{FF2B5EF4-FFF2-40B4-BE49-F238E27FC236}">
                <a16:creationId xmlns:a16="http://schemas.microsoft.com/office/drawing/2014/main" id="{FDF56AD8-95B6-401A-B502-2BD4A1E07874}"/>
              </a:ext>
            </a:extLst>
          </p:cNvPr>
          <p:cNvPicPr>
            <a:picLocks noChangeAspect="1"/>
          </p:cNvPicPr>
          <p:nvPr/>
        </p:nvPicPr>
        <p:blipFill rotWithShape="1">
          <a:blip r:embed="rId4"/>
          <a:srcRect l="855" t="16512" r="3829" b="10284"/>
          <a:stretch/>
        </p:blipFill>
        <p:spPr>
          <a:xfrm>
            <a:off x="4285211" y="1814513"/>
            <a:ext cx="3624624" cy="1855788"/>
          </a:xfrm>
          <a:custGeom>
            <a:avLst/>
            <a:gdLst>
              <a:gd name="connsiteX0" fmla="*/ 0 w 3624624"/>
              <a:gd name="connsiteY0" fmla="*/ 0 h 1855788"/>
              <a:gd name="connsiteX1" fmla="*/ 3624624 w 3624624"/>
              <a:gd name="connsiteY1" fmla="*/ 0 h 1855788"/>
              <a:gd name="connsiteX2" fmla="*/ 3624624 w 3624624"/>
              <a:gd name="connsiteY2" fmla="*/ 1855788 h 1855788"/>
              <a:gd name="connsiteX3" fmla="*/ 0 w 3624624"/>
              <a:gd name="connsiteY3" fmla="*/ 1855788 h 1855788"/>
            </a:gdLst>
            <a:ahLst/>
            <a:cxnLst>
              <a:cxn ang="0">
                <a:pos x="connsiteX0" y="connsiteY0"/>
              </a:cxn>
              <a:cxn ang="0">
                <a:pos x="connsiteX1" y="connsiteY1"/>
              </a:cxn>
              <a:cxn ang="0">
                <a:pos x="connsiteX2" y="connsiteY2"/>
              </a:cxn>
              <a:cxn ang="0">
                <a:pos x="connsiteX3" y="connsiteY3"/>
              </a:cxn>
            </a:cxnLst>
            <a:rect l="l" t="t" r="r" b="b"/>
            <a:pathLst>
              <a:path w="3624624" h="1855788">
                <a:moveTo>
                  <a:pt x="0" y="0"/>
                </a:moveTo>
                <a:lnTo>
                  <a:pt x="3624624" y="0"/>
                </a:lnTo>
                <a:lnTo>
                  <a:pt x="3624624" y="1855788"/>
                </a:lnTo>
                <a:lnTo>
                  <a:pt x="0" y="1855788"/>
                </a:lnTo>
                <a:close/>
              </a:path>
            </a:pathLst>
          </a:custGeom>
        </p:spPr>
      </p:pic>
      <p:pic>
        <p:nvPicPr>
          <p:cNvPr id="27" name="Picture 26">
            <a:extLst>
              <a:ext uri="{FF2B5EF4-FFF2-40B4-BE49-F238E27FC236}">
                <a16:creationId xmlns:a16="http://schemas.microsoft.com/office/drawing/2014/main" id="{C4AE30B2-C902-4FA0-BB47-29112D81F5BC}"/>
              </a:ext>
            </a:extLst>
          </p:cNvPr>
          <p:cNvPicPr>
            <a:picLocks noChangeAspect="1"/>
          </p:cNvPicPr>
          <p:nvPr/>
        </p:nvPicPr>
        <p:blipFill>
          <a:blip r:embed="rId5"/>
          <a:srcRect l="2642" t="3883" r="1814" b="22740"/>
          <a:stretch>
            <a:fillRect/>
          </a:stretch>
        </p:blipFill>
        <p:spPr>
          <a:xfrm>
            <a:off x="588263" y="1814513"/>
            <a:ext cx="3624624" cy="1855788"/>
          </a:xfrm>
          <a:custGeom>
            <a:avLst/>
            <a:gdLst>
              <a:gd name="connsiteX0" fmla="*/ 0 w 3624624"/>
              <a:gd name="connsiteY0" fmla="*/ 0 h 1855788"/>
              <a:gd name="connsiteX1" fmla="*/ 3624624 w 3624624"/>
              <a:gd name="connsiteY1" fmla="*/ 0 h 1855788"/>
              <a:gd name="connsiteX2" fmla="*/ 3624624 w 3624624"/>
              <a:gd name="connsiteY2" fmla="*/ 1855788 h 1855788"/>
              <a:gd name="connsiteX3" fmla="*/ 0 w 3624624"/>
              <a:gd name="connsiteY3" fmla="*/ 1855788 h 1855788"/>
            </a:gdLst>
            <a:ahLst/>
            <a:cxnLst>
              <a:cxn ang="0">
                <a:pos x="connsiteX0" y="connsiteY0"/>
              </a:cxn>
              <a:cxn ang="0">
                <a:pos x="connsiteX1" y="connsiteY1"/>
              </a:cxn>
              <a:cxn ang="0">
                <a:pos x="connsiteX2" y="connsiteY2"/>
              </a:cxn>
              <a:cxn ang="0">
                <a:pos x="connsiteX3" y="connsiteY3"/>
              </a:cxn>
            </a:cxnLst>
            <a:rect l="l" t="t" r="r" b="b"/>
            <a:pathLst>
              <a:path w="3624624" h="1855788">
                <a:moveTo>
                  <a:pt x="0" y="0"/>
                </a:moveTo>
                <a:lnTo>
                  <a:pt x="3624624" y="0"/>
                </a:lnTo>
                <a:lnTo>
                  <a:pt x="3624624" y="1855788"/>
                </a:lnTo>
                <a:lnTo>
                  <a:pt x="0" y="1855788"/>
                </a:lnTo>
                <a:close/>
              </a:path>
            </a:pathLst>
          </a:custGeom>
        </p:spPr>
      </p:pic>
      <p:sp>
        <p:nvSpPr>
          <p:cNvPr id="2" name="Title 1">
            <a:extLst>
              <a:ext uri="{FF2B5EF4-FFF2-40B4-BE49-F238E27FC236}">
                <a16:creationId xmlns:a16="http://schemas.microsoft.com/office/drawing/2014/main" id="{BD394F84-DBB4-41DE-90F1-A7D6AFBDBC6E}"/>
              </a:ext>
            </a:extLst>
          </p:cNvPr>
          <p:cNvSpPr>
            <a:spLocks noGrp="1"/>
          </p:cNvSpPr>
          <p:nvPr>
            <p:ph type="title"/>
          </p:nvPr>
        </p:nvSpPr>
        <p:spPr>
          <a:xfrm>
            <a:off x="588263" y="457200"/>
            <a:ext cx="11018520" cy="1107996"/>
          </a:xfrm>
        </p:spPr>
        <p:txBody>
          <a:bodyPr/>
          <a:lstStyle/>
          <a:p>
            <a:r>
              <a:rPr lang="en-US">
                <a:cs typeface="Segoe UI"/>
              </a:rPr>
              <a:t>Better decision-making starts with enhanced market </a:t>
            </a:r>
            <a:r>
              <a:rPr lang="en-US" dirty="0">
                <a:cs typeface="Segoe UI"/>
              </a:rPr>
              <a:t>insights and rich customer views </a:t>
            </a:r>
          </a:p>
        </p:txBody>
      </p:sp>
      <p:cxnSp>
        <p:nvCxnSpPr>
          <p:cNvPr id="15" name="Straight Connector 14">
            <a:extLst>
              <a:ext uri="{FF2B5EF4-FFF2-40B4-BE49-F238E27FC236}">
                <a16:creationId xmlns:a16="http://schemas.microsoft.com/office/drawing/2014/main" id="{C8AF4AD2-1EB5-4064-B890-C67BF255519C}"/>
              </a:ext>
            </a:extLst>
          </p:cNvPr>
          <p:cNvCxnSpPr>
            <a:cxnSpLocks/>
          </p:cNvCxnSpPr>
          <p:nvPr/>
        </p:nvCxnSpPr>
        <p:spPr>
          <a:xfrm flipV="1">
            <a:off x="7945997" y="3670300"/>
            <a:ext cx="0" cy="2598737"/>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837C593-DD69-4917-B63F-FD9FA1483D97}"/>
              </a:ext>
            </a:extLst>
          </p:cNvPr>
          <p:cNvCxnSpPr>
            <a:cxnSpLocks/>
          </p:cNvCxnSpPr>
          <p:nvPr/>
        </p:nvCxnSpPr>
        <p:spPr>
          <a:xfrm flipV="1">
            <a:off x="4249049" y="3670300"/>
            <a:ext cx="0" cy="2598737"/>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85AFFF4-5F4B-4278-BB41-B9E2928AC340}"/>
              </a:ext>
            </a:extLst>
          </p:cNvPr>
          <p:cNvSpPr/>
          <p:nvPr/>
        </p:nvSpPr>
        <p:spPr bwMode="auto">
          <a:xfrm>
            <a:off x="0" y="6183313"/>
            <a:ext cx="12192000" cy="8572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 name="TextBox 18">
            <a:extLst>
              <a:ext uri="{FF2B5EF4-FFF2-40B4-BE49-F238E27FC236}">
                <a16:creationId xmlns:a16="http://schemas.microsoft.com/office/drawing/2014/main" id="{39E9B5E3-AFC6-4DAA-9687-4DBC2A6EE1AF}"/>
              </a:ext>
            </a:extLst>
          </p:cNvPr>
          <p:cNvSpPr txBox="1"/>
          <p:nvPr/>
        </p:nvSpPr>
        <p:spPr>
          <a:xfrm>
            <a:off x="839724" y="3824019"/>
            <a:ext cx="3121703" cy="17235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600" dirty="0">
                <a:solidFill>
                  <a:schemeClr val="tx2"/>
                </a:solidFill>
                <a:latin typeface="+mj-lt"/>
                <a:ea typeface="+mn-lt"/>
                <a:cs typeface="+mn-lt"/>
              </a:rPr>
              <a:t>Glean powerful insights with </a:t>
            </a:r>
          </a:p>
          <a:p>
            <a:pPr algn="ctr">
              <a:spcAft>
                <a:spcPts val="1200"/>
              </a:spcAft>
            </a:pPr>
            <a:r>
              <a:rPr lang="en-US" sz="1600" dirty="0">
                <a:solidFill>
                  <a:schemeClr val="tx2"/>
                </a:solidFill>
                <a:latin typeface="+mj-lt"/>
                <a:ea typeface="+mn-lt"/>
                <a:cs typeface="+mn-lt"/>
              </a:rPr>
              <a:t>analytics and AI</a:t>
            </a:r>
          </a:p>
          <a:p>
            <a:pPr marL="285750" indent="-285750">
              <a:spcAft>
                <a:spcPts val="600"/>
              </a:spcAft>
              <a:buFont typeface="Arial" panose="020B0604020202020204" pitchFamily="34" charset="0"/>
              <a:buChar char="•"/>
            </a:pPr>
            <a:r>
              <a:rPr lang="en-US" sz="1200" dirty="0">
                <a:ea typeface="+mn-lt"/>
                <a:cs typeface="+mn-lt"/>
              </a:rPr>
              <a:t>Unify data into one platform and eliminate siloes</a:t>
            </a:r>
          </a:p>
          <a:p>
            <a:pPr marL="285750" indent="-285750">
              <a:spcAft>
                <a:spcPts val="600"/>
              </a:spcAft>
              <a:buFont typeface="Arial" panose="020B0604020202020204" pitchFamily="34" charset="0"/>
              <a:buChar char="•"/>
            </a:pPr>
            <a:r>
              <a:rPr lang="en-US" sz="1200" dirty="0">
                <a:ea typeface="+mn-lt"/>
                <a:cs typeface="+mn-lt"/>
              </a:rPr>
              <a:t>Link workspaces together</a:t>
            </a:r>
          </a:p>
          <a:p>
            <a:pPr marL="285750" indent="-285750">
              <a:spcAft>
                <a:spcPts val="600"/>
              </a:spcAft>
              <a:buFont typeface="Arial" panose="020B0604020202020204" pitchFamily="34" charset="0"/>
              <a:buChar char="•"/>
            </a:pPr>
            <a:r>
              <a:rPr lang="en-US" sz="1200" dirty="0">
                <a:ea typeface="+mn-lt"/>
                <a:cs typeface="+mn-lt"/>
              </a:rPr>
              <a:t>Create enterprise grade</a:t>
            </a:r>
            <a:br>
              <a:rPr lang="en-US" sz="1200" dirty="0">
                <a:ea typeface="+mn-lt"/>
                <a:cs typeface="+mn-lt"/>
              </a:rPr>
            </a:br>
            <a:r>
              <a:rPr lang="en-US" sz="1200" dirty="0">
                <a:ea typeface="+mn-lt"/>
                <a:cs typeface="+mn-lt"/>
              </a:rPr>
              <a:t>semantic models</a:t>
            </a:r>
          </a:p>
        </p:txBody>
      </p:sp>
      <p:sp>
        <p:nvSpPr>
          <p:cNvPr id="20" name="TextBox 19">
            <a:extLst>
              <a:ext uri="{FF2B5EF4-FFF2-40B4-BE49-F238E27FC236}">
                <a16:creationId xmlns:a16="http://schemas.microsoft.com/office/drawing/2014/main" id="{2015D3A7-4C43-4801-8D94-630B804FE543}"/>
              </a:ext>
            </a:extLst>
          </p:cNvPr>
          <p:cNvSpPr txBox="1"/>
          <p:nvPr/>
        </p:nvSpPr>
        <p:spPr>
          <a:xfrm>
            <a:off x="4536672" y="3824019"/>
            <a:ext cx="3121703" cy="19082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1200"/>
              </a:spcAft>
            </a:pPr>
            <a:r>
              <a:rPr lang="en-US" sz="1600" dirty="0">
                <a:solidFill>
                  <a:schemeClr val="tx2"/>
                </a:solidFill>
                <a:latin typeface="+mj-lt"/>
                <a:ea typeface="+mn-lt"/>
                <a:cs typeface="+mn-lt"/>
              </a:rPr>
              <a:t>Personalize the customer experience</a:t>
            </a:r>
          </a:p>
          <a:p>
            <a:pPr marL="285750" indent="-285750">
              <a:spcAft>
                <a:spcPts val="600"/>
              </a:spcAft>
              <a:buFont typeface="Arial" panose="020B0604020202020204" pitchFamily="34" charset="0"/>
              <a:buChar char="•"/>
            </a:pPr>
            <a:r>
              <a:rPr lang="en-US" sz="1200" dirty="0">
                <a:ea typeface="+mn-lt"/>
                <a:cs typeface="+mn-lt"/>
              </a:rPr>
              <a:t>Get a single view of customers</a:t>
            </a:r>
            <a:br>
              <a:rPr lang="en-US" sz="1200" dirty="0">
                <a:ea typeface="+mn-lt"/>
                <a:cs typeface="+mn-lt"/>
              </a:rPr>
            </a:br>
            <a:r>
              <a:rPr lang="en-US" sz="1200" dirty="0">
                <a:ea typeface="+mn-lt"/>
                <a:cs typeface="+mn-lt"/>
              </a:rPr>
              <a:t>in real time</a:t>
            </a:r>
          </a:p>
          <a:p>
            <a:pPr marL="285750" indent="-285750">
              <a:spcAft>
                <a:spcPts val="600"/>
              </a:spcAft>
              <a:buFont typeface="Arial" panose="020B0604020202020204" pitchFamily="34" charset="0"/>
              <a:buChar char="•"/>
            </a:pPr>
            <a:r>
              <a:rPr lang="en-US" sz="1200" dirty="0">
                <a:ea typeface="+mn-lt"/>
                <a:cs typeface="+mn-lt"/>
              </a:rPr>
              <a:t>Transform customer data into actionable insights</a:t>
            </a:r>
          </a:p>
          <a:p>
            <a:pPr marL="285750" indent="-285750">
              <a:spcAft>
                <a:spcPts val="600"/>
              </a:spcAft>
              <a:buFont typeface="Arial" panose="020B0604020202020204" pitchFamily="34" charset="0"/>
              <a:buChar char="•"/>
            </a:pPr>
            <a:r>
              <a:rPr lang="en-US" sz="1200" dirty="0">
                <a:ea typeface="+mn-lt"/>
                <a:cs typeface="+mn-lt"/>
              </a:rPr>
              <a:t>Deliver personalized customer experiences</a:t>
            </a:r>
            <a:endParaRPr lang="en-US" sz="1400" dirty="0">
              <a:ea typeface="+mn-lt"/>
              <a:cs typeface="+mn-lt"/>
            </a:endParaRPr>
          </a:p>
        </p:txBody>
      </p:sp>
      <p:sp>
        <p:nvSpPr>
          <p:cNvPr id="21" name="TextBox 20">
            <a:extLst>
              <a:ext uri="{FF2B5EF4-FFF2-40B4-BE49-F238E27FC236}">
                <a16:creationId xmlns:a16="http://schemas.microsoft.com/office/drawing/2014/main" id="{D7C35D96-4CDE-47CA-BF7A-9C9A595A2E4E}"/>
              </a:ext>
            </a:extLst>
          </p:cNvPr>
          <p:cNvSpPr txBox="1"/>
          <p:nvPr/>
        </p:nvSpPr>
        <p:spPr>
          <a:xfrm>
            <a:off x="8209744" y="3824019"/>
            <a:ext cx="3169456" cy="19082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Aft>
                <a:spcPts val="1200"/>
              </a:spcAft>
            </a:pPr>
            <a:r>
              <a:rPr lang="en-US" sz="1600" dirty="0">
                <a:solidFill>
                  <a:schemeClr val="tx2"/>
                </a:solidFill>
                <a:latin typeface="+mj-lt"/>
                <a:ea typeface="+mn-lt"/>
                <a:cs typeface="+mn-lt"/>
              </a:rPr>
              <a:t>Connect across team channels and keep valuable data secure</a:t>
            </a:r>
          </a:p>
          <a:p>
            <a:pPr marL="285750" indent="-285750">
              <a:spcAft>
                <a:spcPts val="600"/>
              </a:spcAft>
              <a:buFont typeface="Arial" panose="020B0604020202020204" pitchFamily="34" charset="0"/>
              <a:buChar char="•"/>
            </a:pPr>
            <a:r>
              <a:rPr lang="en-US" sz="1200" dirty="0">
                <a:ea typeface="+mn-lt"/>
                <a:cs typeface="+mn-lt"/>
              </a:rPr>
              <a:t>Access one complete view of data across every communication platform</a:t>
            </a:r>
          </a:p>
          <a:p>
            <a:pPr marL="285750" indent="-285750">
              <a:spcAft>
                <a:spcPts val="600"/>
              </a:spcAft>
              <a:buFont typeface="Arial" panose="020B0604020202020204" pitchFamily="34" charset="0"/>
              <a:buChar char="•"/>
            </a:pPr>
            <a:r>
              <a:rPr lang="en-US" sz="1200" dirty="0">
                <a:ea typeface="+mn-lt"/>
                <a:cs typeface="+mn-lt"/>
              </a:rPr>
              <a:t>Connect systems and tools with recommendation and insights</a:t>
            </a:r>
          </a:p>
          <a:p>
            <a:pPr marL="285750" indent="-285750">
              <a:spcAft>
                <a:spcPts val="600"/>
              </a:spcAft>
              <a:buFont typeface="Arial" panose="020B0604020202020204" pitchFamily="34" charset="0"/>
              <a:buChar char="•"/>
            </a:pPr>
            <a:r>
              <a:rPr lang="en-US" sz="1200" dirty="0">
                <a:ea typeface="+mn-lt"/>
                <a:cs typeface="+mn-lt"/>
              </a:rPr>
              <a:t>Leverage security monitors and governance checks</a:t>
            </a:r>
          </a:p>
        </p:txBody>
      </p:sp>
    </p:spTree>
    <p:extLst>
      <p:ext uri="{BB962C8B-B14F-4D97-AF65-F5344CB8AC3E}">
        <p14:creationId xmlns:p14="http://schemas.microsoft.com/office/powerpoint/2010/main" val="374766951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Glean powerful insights with analytics &amp; AI</a:t>
            </a:r>
          </a:p>
        </p:txBody>
      </p:sp>
      <p:cxnSp>
        <p:nvCxnSpPr>
          <p:cNvPr id="14" name="Straight Connector 13">
            <a:extLst>
              <a:ext uri="{FF2B5EF4-FFF2-40B4-BE49-F238E27FC236}">
                <a16:creationId xmlns:a16="http://schemas.microsoft.com/office/drawing/2014/main" id="{D86DD1C3-EC61-4B49-985D-1D5237B2BA84}"/>
              </a:ext>
            </a:extLst>
          </p:cNvPr>
          <p:cNvCxnSpPr>
            <a:cxnSpLocks/>
          </p:cNvCxnSpPr>
          <p:nvPr/>
        </p:nvCxnSpPr>
        <p:spPr>
          <a:xfrm flipV="1">
            <a:off x="7945997" y="2870844"/>
            <a:ext cx="0" cy="3312469"/>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7311C2C-3C21-41EC-8246-4786CE701DF4}"/>
              </a:ext>
            </a:extLst>
          </p:cNvPr>
          <p:cNvCxnSpPr>
            <a:cxnSpLocks/>
          </p:cNvCxnSpPr>
          <p:nvPr/>
        </p:nvCxnSpPr>
        <p:spPr>
          <a:xfrm flipV="1">
            <a:off x="4249049" y="2870844"/>
            <a:ext cx="0" cy="3312469"/>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489879E-E249-4EBB-9072-DC7E433828CC}"/>
              </a:ext>
            </a:extLst>
          </p:cNvPr>
          <p:cNvSpPr/>
          <p:nvPr/>
        </p:nvSpPr>
        <p:spPr bwMode="auto">
          <a:xfrm>
            <a:off x="0" y="1778000"/>
            <a:ext cx="12192000" cy="109284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7" name="TextBox 16">
            <a:extLst>
              <a:ext uri="{FF2B5EF4-FFF2-40B4-BE49-F238E27FC236}">
                <a16:creationId xmlns:a16="http://schemas.microsoft.com/office/drawing/2014/main" id="{A37F2DB5-5D01-4385-AFFF-2674AA1D1A46}"/>
              </a:ext>
            </a:extLst>
          </p:cNvPr>
          <p:cNvSpPr txBox="1"/>
          <p:nvPr/>
        </p:nvSpPr>
        <p:spPr>
          <a:xfrm>
            <a:off x="584200" y="2146011"/>
            <a:ext cx="3477657"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dirty="0">
                <a:solidFill>
                  <a:schemeClr val="bg1"/>
                </a:solidFill>
                <a:latin typeface="+mj-lt"/>
                <a:ea typeface="+mn-lt"/>
                <a:cs typeface="+mn-lt"/>
              </a:rPr>
              <a:t>Unify data into one platform and eliminate siloes </a:t>
            </a:r>
          </a:p>
        </p:txBody>
      </p:sp>
      <p:sp>
        <p:nvSpPr>
          <p:cNvPr id="18" name="TextBox 17">
            <a:extLst>
              <a:ext uri="{FF2B5EF4-FFF2-40B4-BE49-F238E27FC236}">
                <a16:creationId xmlns:a16="http://schemas.microsoft.com/office/drawing/2014/main" id="{BF4728F8-137A-4F81-8D8C-E692E25C5A33}"/>
              </a:ext>
            </a:extLst>
          </p:cNvPr>
          <p:cNvSpPr txBox="1"/>
          <p:nvPr/>
        </p:nvSpPr>
        <p:spPr>
          <a:xfrm>
            <a:off x="4356665" y="2146011"/>
            <a:ext cx="2234636"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dirty="0">
                <a:solidFill>
                  <a:schemeClr val="bg1"/>
                </a:solidFill>
                <a:latin typeface="+mj-lt"/>
                <a:ea typeface="+mn-lt"/>
                <a:cs typeface="+mn-lt"/>
              </a:rPr>
              <a:t>Link workspaces together</a:t>
            </a:r>
          </a:p>
        </p:txBody>
      </p:sp>
      <p:sp>
        <p:nvSpPr>
          <p:cNvPr id="19" name="TextBox 18">
            <a:extLst>
              <a:ext uri="{FF2B5EF4-FFF2-40B4-BE49-F238E27FC236}">
                <a16:creationId xmlns:a16="http://schemas.microsoft.com/office/drawing/2014/main" id="{FD199114-C23B-478C-87CB-FBD2005EBE37}"/>
              </a:ext>
            </a:extLst>
          </p:cNvPr>
          <p:cNvSpPr txBox="1"/>
          <p:nvPr/>
        </p:nvSpPr>
        <p:spPr>
          <a:xfrm>
            <a:off x="8129126" y="2146011"/>
            <a:ext cx="3477657"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dirty="0">
                <a:solidFill>
                  <a:schemeClr val="bg1"/>
                </a:solidFill>
                <a:latin typeface="+mj-lt"/>
                <a:ea typeface="+mn-lt"/>
                <a:cs typeface="+mn-lt"/>
              </a:rPr>
              <a:t>Create enterprise grade semantic models</a:t>
            </a:r>
          </a:p>
        </p:txBody>
      </p:sp>
      <p:sp>
        <p:nvSpPr>
          <p:cNvPr id="20" name="TextBox 19">
            <a:extLst>
              <a:ext uri="{FF2B5EF4-FFF2-40B4-BE49-F238E27FC236}">
                <a16:creationId xmlns:a16="http://schemas.microsoft.com/office/drawing/2014/main" id="{E3D59E0B-1B24-4EE8-866D-F74240CC1A8E}"/>
              </a:ext>
            </a:extLst>
          </p:cNvPr>
          <p:cNvSpPr txBox="1"/>
          <p:nvPr/>
        </p:nvSpPr>
        <p:spPr>
          <a:xfrm>
            <a:off x="584200" y="2956240"/>
            <a:ext cx="3477657" cy="28317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Bef>
                <a:spcPts val="1000"/>
              </a:spcBef>
            </a:pPr>
            <a:r>
              <a:rPr lang="en-US" sz="1400" dirty="0">
                <a:ea typeface="+mn-lt"/>
                <a:cs typeface="+mn-lt"/>
              </a:rPr>
              <a:t>Unify your self-service and enterprise business intelligence platform to seamlessly bridge data with decision making, craft intuitive BI reports, and employ reliable forecasting</a:t>
            </a:r>
          </a:p>
        </p:txBody>
      </p:sp>
      <p:sp>
        <p:nvSpPr>
          <p:cNvPr id="21" name="TextBox 20">
            <a:extLst>
              <a:ext uri="{FF2B5EF4-FFF2-40B4-BE49-F238E27FC236}">
                <a16:creationId xmlns:a16="http://schemas.microsoft.com/office/drawing/2014/main" id="{BF8CEE45-6620-485B-9502-C934494D3D08}"/>
              </a:ext>
            </a:extLst>
          </p:cNvPr>
          <p:cNvSpPr txBox="1"/>
          <p:nvPr/>
        </p:nvSpPr>
        <p:spPr>
          <a:xfrm>
            <a:off x="4356664" y="2956240"/>
            <a:ext cx="3477657" cy="28317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Bef>
                <a:spcPts val="1000"/>
              </a:spcBef>
            </a:pPr>
            <a:r>
              <a:rPr lang="en-US" sz="1400" dirty="0">
                <a:ea typeface="+mn-lt"/>
                <a:cs typeface="+mn-lt"/>
              </a:rPr>
              <a:t>Create a single pane view to manage the end to end analytics infrastructure while allowing for smarter insights and recommendations using AI </a:t>
            </a:r>
          </a:p>
        </p:txBody>
      </p:sp>
      <p:sp>
        <p:nvSpPr>
          <p:cNvPr id="22" name="TextBox 21">
            <a:extLst>
              <a:ext uri="{FF2B5EF4-FFF2-40B4-BE49-F238E27FC236}">
                <a16:creationId xmlns:a16="http://schemas.microsoft.com/office/drawing/2014/main" id="{F882CD89-117B-4546-9900-45661277CA21}"/>
              </a:ext>
            </a:extLst>
          </p:cNvPr>
          <p:cNvSpPr txBox="1"/>
          <p:nvPr/>
        </p:nvSpPr>
        <p:spPr>
          <a:xfrm>
            <a:off x="8129126" y="2956240"/>
            <a:ext cx="3477657" cy="28317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400" dirty="0">
                <a:ea typeface="+mn-lt"/>
                <a:cs typeface="+mn-lt"/>
              </a:rPr>
              <a:t>Help define KPIs and business logic, apply role-based security, and provide a blazingly fast </a:t>
            </a:r>
          </a:p>
          <a:p>
            <a:r>
              <a:rPr lang="en-US" sz="1400" dirty="0">
                <a:ea typeface="+mn-lt"/>
                <a:cs typeface="+mn-lt"/>
              </a:rPr>
              <a:t>in-memory cache </a:t>
            </a:r>
          </a:p>
        </p:txBody>
      </p:sp>
      <p:sp>
        <p:nvSpPr>
          <p:cNvPr id="25" name="Oval 24">
            <a:extLst>
              <a:ext uri="{FF2B5EF4-FFF2-40B4-BE49-F238E27FC236}">
                <a16:creationId xmlns:a16="http://schemas.microsoft.com/office/drawing/2014/main" id="{945C2406-80CE-477D-BBA6-A2EB3900D92A}"/>
              </a:ext>
            </a:extLst>
          </p:cNvPr>
          <p:cNvSpPr/>
          <p:nvPr/>
        </p:nvSpPr>
        <p:spPr bwMode="auto">
          <a:xfrm>
            <a:off x="610144" y="1472784"/>
            <a:ext cx="621248" cy="621248"/>
          </a:xfrm>
          <a:prstGeom prst="ellipse">
            <a:avLst/>
          </a:prstGeom>
          <a:solidFill>
            <a:schemeClr val="bg1"/>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8" name="Oval 27">
            <a:extLst>
              <a:ext uri="{FF2B5EF4-FFF2-40B4-BE49-F238E27FC236}">
                <a16:creationId xmlns:a16="http://schemas.microsoft.com/office/drawing/2014/main" id="{8FAA47F1-2ED6-4D64-8C14-574F8C3A24DC}"/>
              </a:ext>
            </a:extLst>
          </p:cNvPr>
          <p:cNvSpPr/>
          <p:nvPr/>
        </p:nvSpPr>
        <p:spPr bwMode="auto">
          <a:xfrm>
            <a:off x="4356664" y="1472784"/>
            <a:ext cx="621248" cy="621248"/>
          </a:xfrm>
          <a:prstGeom prst="ellipse">
            <a:avLst/>
          </a:prstGeom>
          <a:solidFill>
            <a:schemeClr val="bg1"/>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BFDDA065-CD59-41B1-8CF6-44B279FD0260}"/>
              </a:ext>
            </a:extLst>
          </p:cNvPr>
          <p:cNvSpPr/>
          <p:nvPr/>
        </p:nvSpPr>
        <p:spPr bwMode="auto">
          <a:xfrm>
            <a:off x="8129126" y="1472784"/>
            <a:ext cx="621248" cy="621248"/>
          </a:xfrm>
          <a:prstGeom prst="ellipse">
            <a:avLst/>
          </a:prstGeom>
          <a:solidFill>
            <a:schemeClr val="bg1"/>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2" name="Rectangle 31">
            <a:extLst>
              <a:ext uri="{FF2B5EF4-FFF2-40B4-BE49-F238E27FC236}">
                <a16:creationId xmlns:a16="http://schemas.microsoft.com/office/drawing/2014/main" id="{2921E810-67F5-4B17-86AB-AB078F1ACF1F}"/>
              </a:ext>
            </a:extLst>
          </p:cNvPr>
          <p:cNvSpPr/>
          <p:nvPr/>
        </p:nvSpPr>
        <p:spPr bwMode="auto">
          <a:xfrm>
            <a:off x="0" y="6183313"/>
            <a:ext cx="12192000" cy="8572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3" name="Org_ECA6" title="Icon of three boxes in a bracket chart">
            <a:extLst>
              <a:ext uri="{FF2B5EF4-FFF2-40B4-BE49-F238E27FC236}">
                <a16:creationId xmlns:a16="http://schemas.microsoft.com/office/drawing/2014/main" id="{EE12492B-174A-4D15-8A58-FE1A26942D65}"/>
              </a:ext>
            </a:extLst>
          </p:cNvPr>
          <p:cNvSpPr>
            <a:spLocks noChangeAspect="1" noEditPoints="1"/>
          </p:cNvSpPr>
          <p:nvPr/>
        </p:nvSpPr>
        <p:spPr bwMode="auto">
          <a:xfrm>
            <a:off x="4498521" y="1588365"/>
            <a:ext cx="337534" cy="337698"/>
          </a:xfrm>
          <a:custGeom>
            <a:avLst/>
            <a:gdLst>
              <a:gd name="T0" fmla="*/ 1177 w 4117"/>
              <a:gd name="T1" fmla="*/ 4119 h 4119"/>
              <a:gd name="T2" fmla="*/ 0 w 4117"/>
              <a:gd name="T3" fmla="*/ 4119 h 4119"/>
              <a:gd name="T4" fmla="*/ 0 w 4117"/>
              <a:gd name="T5" fmla="*/ 2942 h 4119"/>
              <a:gd name="T6" fmla="*/ 1177 w 4117"/>
              <a:gd name="T7" fmla="*/ 2942 h 4119"/>
              <a:gd name="T8" fmla="*/ 1177 w 4117"/>
              <a:gd name="T9" fmla="*/ 4119 h 4119"/>
              <a:gd name="T10" fmla="*/ 4117 w 4117"/>
              <a:gd name="T11" fmla="*/ 2942 h 4119"/>
              <a:gd name="T12" fmla="*/ 2941 w 4117"/>
              <a:gd name="T13" fmla="*/ 2942 h 4119"/>
              <a:gd name="T14" fmla="*/ 2941 w 4117"/>
              <a:gd name="T15" fmla="*/ 4119 h 4119"/>
              <a:gd name="T16" fmla="*/ 4117 w 4117"/>
              <a:gd name="T17" fmla="*/ 4119 h 4119"/>
              <a:gd name="T18" fmla="*/ 4117 w 4117"/>
              <a:gd name="T19" fmla="*/ 2942 h 4119"/>
              <a:gd name="T20" fmla="*/ 2647 w 4117"/>
              <a:gd name="T21" fmla="*/ 0 h 4119"/>
              <a:gd name="T22" fmla="*/ 1471 w 4117"/>
              <a:gd name="T23" fmla="*/ 0 h 4119"/>
              <a:gd name="T24" fmla="*/ 1471 w 4117"/>
              <a:gd name="T25" fmla="*/ 1177 h 4119"/>
              <a:gd name="T26" fmla="*/ 2647 w 4117"/>
              <a:gd name="T27" fmla="*/ 1177 h 4119"/>
              <a:gd name="T28" fmla="*/ 2647 w 4117"/>
              <a:gd name="T29" fmla="*/ 0 h 4119"/>
              <a:gd name="T30" fmla="*/ 2059 w 4117"/>
              <a:gd name="T31" fmla="*/ 1177 h 4119"/>
              <a:gd name="T32" fmla="*/ 2059 w 4117"/>
              <a:gd name="T33" fmla="*/ 2060 h 4119"/>
              <a:gd name="T34" fmla="*/ 3529 w 4117"/>
              <a:gd name="T35" fmla="*/ 2942 h 4119"/>
              <a:gd name="T36" fmla="*/ 3529 w 4117"/>
              <a:gd name="T37" fmla="*/ 2060 h 4119"/>
              <a:gd name="T38" fmla="*/ 588 w 4117"/>
              <a:gd name="T39" fmla="*/ 2060 h 4119"/>
              <a:gd name="T40" fmla="*/ 588 w 4117"/>
              <a:gd name="T41" fmla="*/ 2942 h 4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7" h="4119">
                <a:moveTo>
                  <a:pt x="1177" y="4119"/>
                </a:moveTo>
                <a:lnTo>
                  <a:pt x="0" y="4119"/>
                </a:lnTo>
                <a:lnTo>
                  <a:pt x="0" y="2942"/>
                </a:lnTo>
                <a:lnTo>
                  <a:pt x="1177" y="2942"/>
                </a:lnTo>
                <a:lnTo>
                  <a:pt x="1177" y="4119"/>
                </a:lnTo>
                <a:moveTo>
                  <a:pt x="4117" y="2942"/>
                </a:moveTo>
                <a:lnTo>
                  <a:pt x="2941" y="2942"/>
                </a:lnTo>
                <a:lnTo>
                  <a:pt x="2941" y="4119"/>
                </a:lnTo>
                <a:lnTo>
                  <a:pt x="4117" y="4119"/>
                </a:lnTo>
                <a:lnTo>
                  <a:pt x="4117" y="2942"/>
                </a:lnTo>
                <a:moveTo>
                  <a:pt x="2647" y="0"/>
                </a:moveTo>
                <a:lnTo>
                  <a:pt x="1471" y="0"/>
                </a:lnTo>
                <a:lnTo>
                  <a:pt x="1471" y="1177"/>
                </a:lnTo>
                <a:lnTo>
                  <a:pt x="2647" y="1177"/>
                </a:lnTo>
                <a:lnTo>
                  <a:pt x="2647" y="0"/>
                </a:lnTo>
                <a:moveTo>
                  <a:pt x="2059" y="1177"/>
                </a:moveTo>
                <a:lnTo>
                  <a:pt x="2059" y="2060"/>
                </a:lnTo>
                <a:moveTo>
                  <a:pt x="3529" y="2942"/>
                </a:moveTo>
                <a:lnTo>
                  <a:pt x="3529" y="2060"/>
                </a:lnTo>
                <a:lnTo>
                  <a:pt x="588" y="2060"/>
                </a:lnTo>
                <a:lnTo>
                  <a:pt x="588" y="2942"/>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34" name="check" title="Icon of a checkmark">
            <a:extLst>
              <a:ext uri="{FF2B5EF4-FFF2-40B4-BE49-F238E27FC236}">
                <a16:creationId xmlns:a16="http://schemas.microsoft.com/office/drawing/2014/main" id="{EBF39F15-75B6-4070-A92C-B5E166D0AAE6}"/>
              </a:ext>
            </a:extLst>
          </p:cNvPr>
          <p:cNvSpPr>
            <a:spLocks noChangeAspect="1"/>
          </p:cNvSpPr>
          <p:nvPr/>
        </p:nvSpPr>
        <p:spPr bwMode="auto">
          <a:xfrm>
            <a:off x="741310" y="1656690"/>
            <a:ext cx="358916" cy="253437"/>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
        <p:nvSpPr>
          <p:cNvPr id="35" name="Product_ECDC" title="Icon of a box">
            <a:extLst>
              <a:ext uri="{FF2B5EF4-FFF2-40B4-BE49-F238E27FC236}">
                <a16:creationId xmlns:a16="http://schemas.microsoft.com/office/drawing/2014/main" id="{0BB6A37F-BBC2-4202-A7AC-BA4B69C1B644}"/>
              </a:ext>
            </a:extLst>
          </p:cNvPr>
          <p:cNvSpPr>
            <a:spLocks noChangeAspect="1" noEditPoints="1"/>
          </p:cNvSpPr>
          <p:nvPr/>
        </p:nvSpPr>
        <p:spPr bwMode="auto">
          <a:xfrm>
            <a:off x="8270789" y="1593321"/>
            <a:ext cx="337922" cy="380174"/>
          </a:xfrm>
          <a:custGeom>
            <a:avLst/>
            <a:gdLst>
              <a:gd name="T0" fmla="*/ 3623 w 3623"/>
              <a:gd name="T1" fmla="*/ 906 h 4076"/>
              <a:gd name="T2" fmla="*/ 1812 w 3623"/>
              <a:gd name="T3" fmla="*/ 1812 h 4076"/>
              <a:gd name="T4" fmla="*/ 0 w 3623"/>
              <a:gd name="T5" fmla="*/ 906 h 4076"/>
              <a:gd name="T6" fmla="*/ 906 w 3623"/>
              <a:gd name="T7" fmla="*/ 453 h 4076"/>
              <a:gd name="T8" fmla="*/ 2699 w 3623"/>
              <a:gd name="T9" fmla="*/ 1358 h 4076"/>
              <a:gd name="T10" fmla="*/ 3623 w 3623"/>
              <a:gd name="T11" fmla="*/ 906 h 4076"/>
              <a:gd name="T12" fmla="*/ 1812 w 3623"/>
              <a:gd name="T13" fmla="*/ 0 h 4076"/>
              <a:gd name="T14" fmla="*/ 0 w 3623"/>
              <a:gd name="T15" fmla="*/ 906 h 4076"/>
              <a:gd name="T16" fmla="*/ 0 w 3623"/>
              <a:gd name="T17" fmla="*/ 3171 h 4076"/>
              <a:gd name="T18" fmla="*/ 1812 w 3623"/>
              <a:gd name="T19" fmla="*/ 4076 h 4076"/>
              <a:gd name="T20" fmla="*/ 3623 w 3623"/>
              <a:gd name="T21" fmla="*/ 3171 h 4076"/>
              <a:gd name="T22" fmla="*/ 3623 w 3623"/>
              <a:gd name="T23" fmla="*/ 906 h 4076"/>
              <a:gd name="T24" fmla="*/ 1812 w 3623"/>
              <a:gd name="T25" fmla="*/ 1812 h 4076"/>
              <a:gd name="T26" fmla="*/ 1812 w 3623"/>
              <a:gd name="T27" fmla="*/ 4076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23" h="4076">
                <a:moveTo>
                  <a:pt x="3623" y="906"/>
                </a:moveTo>
                <a:lnTo>
                  <a:pt x="1812" y="1812"/>
                </a:lnTo>
                <a:lnTo>
                  <a:pt x="0" y="906"/>
                </a:lnTo>
                <a:moveTo>
                  <a:pt x="906" y="453"/>
                </a:moveTo>
                <a:lnTo>
                  <a:pt x="2699" y="1358"/>
                </a:lnTo>
                <a:moveTo>
                  <a:pt x="3623" y="906"/>
                </a:moveTo>
                <a:lnTo>
                  <a:pt x="1812" y="0"/>
                </a:lnTo>
                <a:lnTo>
                  <a:pt x="0" y="906"/>
                </a:lnTo>
                <a:lnTo>
                  <a:pt x="0" y="3171"/>
                </a:lnTo>
                <a:lnTo>
                  <a:pt x="1812" y="4076"/>
                </a:lnTo>
                <a:lnTo>
                  <a:pt x="3623" y="3171"/>
                </a:lnTo>
                <a:lnTo>
                  <a:pt x="3623" y="906"/>
                </a:lnTo>
                <a:moveTo>
                  <a:pt x="1812" y="1812"/>
                </a:moveTo>
                <a:lnTo>
                  <a:pt x="1812" y="4076"/>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26696775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Personalize the customer experience</a:t>
            </a:r>
          </a:p>
        </p:txBody>
      </p:sp>
      <p:cxnSp>
        <p:nvCxnSpPr>
          <p:cNvPr id="11" name="Straight Connector 10">
            <a:extLst>
              <a:ext uri="{FF2B5EF4-FFF2-40B4-BE49-F238E27FC236}">
                <a16:creationId xmlns:a16="http://schemas.microsoft.com/office/drawing/2014/main" id="{1EC2A400-8A24-4F68-BC03-D0234504367E}"/>
              </a:ext>
            </a:extLst>
          </p:cNvPr>
          <p:cNvCxnSpPr>
            <a:cxnSpLocks/>
          </p:cNvCxnSpPr>
          <p:nvPr/>
        </p:nvCxnSpPr>
        <p:spPr>
          <a:xfrm flipV="1">
            <a:off x="7945997" y="2870844"/>
            <a:ext cx="0" cy="3312469"/>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3C111A-50A1-4799-8088-E5075374F357}"/>
              </a:ext>
            </a:extLst>
          </p:cNvPr>
          <p:cNvCxnSpPr>
            <a:cxnSpLocks/>
          </p:cNvCxnSpPr>
          <p:nvPr/>
        </p:nvCxnSpPr>
        <p:spPr>
          <a:xfrm flipV="1">
            <a:off x="4249049" y="2870844"/>
            <a:ext cx="0" cy="3312469"/>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C9BDBF1-EFDF-436E-B629-38D72737D883}"/>
              </a:ext>
            </a:extLst>
          </p:cNvPr>
          <p:cNvSpPr/>
          <p:nvPr/>
        </p:nvSpPr>
        <p:spPr bwMode="auto">
          <a:xfrm>
            <a:off x="0" y="1778000"/>
            <a:ext cx="12192000" cy="109284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4" name="TextBox 13">
            <a:extLst>
              <a:ext uri="{FF2B5EF4-FFF2-40B4-BE49-F238E27FC236}">
                <a16:creationId xmlns:a16="http://schemas.microsoft.com/office/drawing/2014/main" id="{03ECDE01-742A-4A84-87E4-218DBE95664F}"/>
              </a:ext>
            </a:extLst>
          </p:cNvPr>
          <p:cNvSpPr txBox="1"/>
          <p:nvPr/>
        </p:nvSpPr>
        <p:spPr>
          <a:xfrm>
            <a:off x="584200" y="2146011"/>
            <a:ext cx="3477657"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dirty="0">
                <a:solidFill>
                  <a:schemeClr val="bg1"/>
                </a:solidFill>
                <a:latin typeface="+mj-lt"/>
                <a:ea typeface="+mn-lt"/>
                <a:cs typeface="+mn-lt"/>
              </a:rPr>
              <a:t>Get a single view of customers in real time</a:t>
            </a:r>
          </a:p>
        </p:txBody>
      </p:sp>
      <p:sp>
        <p:nvSpPr>
          <p:cNvPr id="15" name="TextBox 14">
            <a:extLst>
              <a:ext uri="{FF2B5EF4-FFF2-40B4-BE49-F238E27FC236}">
                <a16:creationId xmlns:a16="http://schemas.microsoft.com/office/drawing/2014/main" id="{628778E8-AA2E-4878-93DB-36A7A316495F}"/>
              </a:ext>
            </a:extLst>
          </p:cNvPr>
          <p:cNvSpPr txBox="1"/>
          <p:nvPr/>
        </p:nvSpPr>
        <p:spPr>
          <a:xfrm>
            <a:off x="4356664" y="2146011"/>
            <a:ext cx="3402131"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dirty="0">
                <a:solidFill>
                  <a:schemeClr val="bg1"/>
                </a:solidFill>
                <a:latin typeface="+mj-lt"/>
                <a:ea typeface="+mn-lt"/>
                <a:cs typeface="+mn-lt"/>
              </a:rPr>
              <a:t>Transform customer data into actionable insights</a:t>
            </a:r>
          </a:p>
        </p:txBody>
      </p:sp>
      <p:sp>
        <p:nvSpPr>
          <p:cNvPr id="16" name="TextBox 15">
            <a:extLst>
              <a:ext uri="{FF2B5EF4-FFF2-40B4-BE49-F238E27FC236}">
                <a16:creationId xmlns:a16="http://schemas.microsoft.com/office/drawing/2014/main" id="{ADF6FBCC-73A1-4F78-98B9-80E77A640889}"/>
              </a:ext>
            </a:extLst>
          </p:cNvPr>
          <p:cNvSpPr txBox="1"/>
          <p:nvPr/>
        </p:nvSpPr>
        <p:spPr>
          <a:xfrm>
            <a:off x="8129126" y="2146011"/>
            <a:ext cx="3477657"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dirty="0">
                <a:solidFill>
                  <a:schemeClr val="bg1"/>
                </a:solidFill>
                <a:latin typeface="+mj-lt"/>
                <a:ea typeface="+mn-lt"/>
                <a:cs typeface="+mn-lt"/>
              </a:rPr>
              <a:t>Deliver personalized customer experiences</a:t>
            </a:r>
          </a:p>
        </p:txBody>
      </p:sp>
      <p:sp>
        <p:nvSpPr>
          <p:cNvPr id="17" name="TextBox 16">
            <a:extLst>
              <a:ext uri="{FF2B5EF4-FFF2-40B4-BE49-F238E27FC236}">
                <a16:creationId xmlns:a16="http://schemas.microsoft.com/office/drawing/2014/main" id="{719EEF50-CD38-40FC-9ABC-159AAF51B787}"/>
              </a:ext>
            </a:extLst>
          </p:cNvPr>
          <p:cNvSpPr txBox="1"/>
          <p:nvPr/>
        </p:nvSpPr>
        <p:spPr>
          <a:xfrm>
            <a:off x="584200" y="2956240"/>
            <a:ext cx="3477657" cy="28317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Bef>
                <a:spcPts val="1000"/>
              </a:spcBef>
            </a:pPr>
            <a:r>
              <a:rPr lang="en-US" sz="1400" dirty="0">
                <a:ea typeface="+mn-lt"/>
                <a:cs typeface="+mn-lt"/>
              </a:rPr>
              <a:t>Get a holistic perspective of customers by bringing together your transactional, observational, and behavioral data in real time with prebuilt connectors to create persistently up-to-date profiles for contacts and accounts</a:t>
            </a:r>
          </a:p>
        </p:txBody>
      </p:sp>
      <p:sp>
        <p:nvSpPr>
          <p:cNvPr id="18" name="TextBox 17">
            <a:extLst>
              <a:ext uri="{FF2B5EF4-FFF2-40B4-BE49-F238E27FC236}">
                <a16:creationId xmlns:a16="http://schemas.microsoft.com/office/drawing/2014/main" id="{964B75CC-6EBA-41D2-B811-D94774075F31}"/>
              </a:ext>
            </a:extLst>
          </p:cNvPr>
          <p:cNvSpPr txBox="1"/>
          <p:nvPr/>
        </p:nvSpPr>
        <p:spPr>
          <a:xfrm>
            <a:off x="4356664" y="2956240"/>
            <a:ext cx="3477657" cy="28317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Bef>
                <a:spcPts val="1000"/>
              </a:spcBef>
            </a:pPr>
            <a:r>
              <a:rPr lang="en-US" sz="1400" dirty="0">
                <a:ea typeface="+mn-lt"/>
                <a:cs typeface="+mn-lt"/>
              </a:rPr>
              <a:t>Harmonize rich data to drive customer experiences, increase engagement, humanize transactions, and increase revenue </a:t>
            </a:r>
          </a:p>
        </p:txBody>
      </p:sp>
      <p:sp>
        <p:nvSpPr>
          <p:cNvPr id="19" name="TextBox 18">
            <a:extLst>
              <a:ext uri="{FF2B5EF4-FFF2-40B4-BE49-F238E27FC236}">
                <a16:creationId xmlns:a16="http://schemas.microsoft.com/office/drawing/2014/main" id="{1C46852C-FAFF-4807-9A41-0E8C536D2D15}"/>
              </a:ext>
            </a:extLst>
          </p:cNvPr>
          <p:cNvSpPr txBox="1"/>
          <p:nvPr/>
        </p:nvSpPr>
        <p:spPr>
          <a:xfrm>
            <a:off x="8129126" y="2956240"/>
            <a:ext cx="3477657" cy="28317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Bef>
                <a:spcPts val="1000"/>
              </a:spcBef>
            </a:pPr>
            <a:r>
              <a:rPr lang="en-US" sz="1400" dirty="0">
                <a:ea typeface="+mn-lt"/>
                <a:cs typeface="+mn-lt"/>
              </a:rPr>
              <a:t>Employ out-of-the-box machine learning templates to predict churn, next best action, and product recommendations while discovering new audience segments with AI-driven recommendations </a:t>
            </a:r>
          </a:p>
        </p:txBody>
      </p:sp>
      <p:sp>
        <p:nvSpPr>
          <p:cNvPr id="20" name="Oval 19">
            <a:extLst>
              <a:ext uri="{FF2B5EF4-FFF2-40B4-BE49-F238E27FC236}">
                <a16:creationId xmlns:a16="http://schemas.microsoft.com/office/drawing/2014/main" id="{501751FE-5CD7-48CC-A461-F4E5683D8803}"/>
              </a:ext>
            </a:extLst>
          </p:cNvPr>
          <p:cNvSpPr/>
          <p:nvPr/>
        </p:nvSpPr>
        <p:spPr bwMode="auto">
          <a:xfrm>
            <a:off x="610144" y="1472784"/>
            <a:ext cx="621248" cy="621248"/>
          </a:xfrm>
          <a:prstGeom prst="ellipse">
            <a:avLst/>
          </a:prstGeom>
          <a:solidFill>
            <a:schemeClr val="bg1"/>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1" name="Oval 20">
            <a:extLst>
              <a:ext uri="{FF2B5EF4-FFF2-40B4-BE49-F238E27FC236}">
                <a16:creationId xmlns:a16="http://schemas.microsoft.com/office/drawing/2014/main" id="{5D33530F-712E-4020-9FFC-AE1F85C602DA}"/>
              </a:ext>
            </a:extLst>
          </p:cNvPr>
          <p:cNvSpPr/>
          <p:nvPr/>
        </p:nvSpPr>
        <p:spPr bwMode="auto">
          <a:xfrm>
            <a:off x="4356664" y="1472784"/>
            <a:ext cx="621248" cy="621248"/>
          </a:xfrm>
          <a:prstGeom prst="ellipse">
            <a:avLst/>
          </a:prstGeom>
          <a:solidFill>
            <a:schemeClr val="bg1"/>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2" name="Oval 21">
            <a:extLst>
              <a:ext uri="{FF2B5EF4-FFF2-40B4-BE49-F238E27FC236}">
                <a16:creationId xmlns:a16="http://schemas.microsoft.com/office/drawing/2014/main" id="{C9826251-3E43-4417-B30A-EA11C1D7959A}"/>
              </a:ext>
            </a:extLst>
          </p:cNvPr>
          <p:cNvSpPr/>
          <p:nvPr/>
        </p:nvSpPr>
        <p:spPr bwMode="auto">
          <a:xfrm>
            <a:off x="8129126" y="1472784"/>
            <a:ext cx="621248" cy="621248"/>
          </a:xfrm>
          <a:prstGeom prst="ellipse">
            <a:avLst/>
          </a:prstGeom>
          <a:solidFill>
            <a:schemeClr val="bg1"/>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5" name="Rectangle 24">
            <a:extLst>
              <a:ext uri="{FF2B5EF4-FFF2-40B4-BE49-F238E27FC236}">
                <a16:creationId xmlns:a16="http://schemas.microsoft.com/office/drawing/2014/main" id="{6897AE08-2099-4843-9DD8-55794D844534}"/>
              </a:ext>
            </a:extLst>
          </p:cNvPr>
          <p:cNvSpPr/>
          <p:nvPr/>
        </p:nvSpPr>
        <p:spPr bwMode="auto">
          <a:xfrm>
            <a:off x="0" y="6183313"/>
            <a:ext cx="12192000" cy="8572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people_3" title="Icon of a person surrounded by brackets">
            <a:extLst>
              <a:ext uri="{FF2B5EF4-FFF2-40B4-BE49-F238E27FC236}">
                <a16:creationId xmlns:a16="http://schemas.microsoft.com/office/drawing/2014/main" id="{56A46818-3963-4498-A0CA-01B4C49740B0}"/>
              </a:ext>
            </a:extLst>
          </p:cNvPr>
          <p:cNvSpPr>
            <a:spLocks noChangeAspect="1" noEditPoints="1"/>
          </p:cNvSpPr>
          <p:nvPr/>
        </p:nvSpPr>
        <p:spPr bwMode="auto">
          <a:xfrm>
            <a:off x="769052" y="1630479"/>
            <a:ext cx="303433" cy="305859"/>
          </a:xfrm>
          <a:custGeom>
            <a:avLst/>
            <a:gdLst>
              <a:gd name="T0" fmla="*/ 346 w 346"/>
              <a:gd name="T1" fmla="*/ 265 h 348"/>
              <a:gd name="T2" fmla="*/ 346 w 346"/>
              <a:gd name="T3" fmla="*/ 348 h 348"/>
              <a:gd name="T4" fmla="*/ 263 w 346"/>
              <a:gd name="T5" fmla="*/ 348 h 348"/>
              <a:gd name="T6" fmla="*/ 346 w 346"/>
              <a:gd name="T7" fmla="*/ 83 h 348"/>
              <a:gd name="T8" fmla="*/ 346 w 346"/>
              <a:gd name="T9" fmla="*/ 0 h 348"/>
              <a:gd name="T10" fmla="*/ 263 w 346"/>
              <a:gd name="T11" fmla="*/ 0 h 348"/>
              <a:gd name="T12" fmla="*/ 83 w 346"/>
              <a:gd name="T13" fmla="*/ 0 h 348"/>
              <a:gd name="T14" fmla="*/ 0 w 346"/>
              <a:gd name="T15" fmla="*/ 0 h 348"/>
              <a:gd name="T16" fmla="*/ 0 w 346"/>
              <a:gd name="T17" fmla="*/ 83 h 348"/>
              <a:gd name="T18" fmla="*/ 0 w 346"/>
              <a:gd name="T19" fmla="*/ 265 h 348"/>
              <a:gd name="T20" fmla="*/ 0 w 346"/>
              <a:gd name="T21" fmla="*/ 348 h 348"/>
              <a:gd name="T22" fmla="*/ 83 w 346"/>
              <a:gd name="T23" fmla="*/ 348 h 348"/>
              <a:gd name="T24" fmla="*/ 173 w 346"/>
              <a:gd name="T25" fmla="*/ 184 h 348"/>
              <a:gd name="T26" fmla="*/ 229 w 346"/>
              <a:gd name="T27" fmla="*/ 129 h 348"/>
              <a:gd name="T28" fmla="*/ 173 w 346"/>
              <a:gd name="T29" fmla="*/ 73 h 348"/>
              <a:gd name="T30" fmla="*/ 117 w 346"/>
              <a:gd name="T31" fmla="*/ 129 h 348"/>
              <a:gd name="T32" fmla="*/ 173 w 346"/>
              <a:gd name="T33" fmla="*/ 184 h 348"/>
              <a:gd name="T34" fmla="*/ 262 w 346"/>
              <a:gd name="T35" fmla="*/ 275 h 348"/>
              <a:gd name="T36" fmla="*/ 172 w 346"/>
              <a:gd name="T37" fmla="*/ 184 h 348"/>
              <a:gd name="T38" fmla="*/ 82 w 346"/>
              <a:gd name="T39" fmla="*/ 27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348">
                <a:moveTo>
                  <a:pt x="346" y="265"/>
                </a:moveTo>
                <a:cubicBezTo>
                  <a:pt x="346" y="348"/>
                  <a:pt x="346" y="348"/>
                  <a:pt x="346" y="348"/>
                </a:cubicBezTo>
                <a:cubicBezTo>
                  <a:pt x="263" y="348"/>
                  <a:pt x="263" y="348"/>
                  <a:pt x="263" y="348"/>
                </a:cubicBezTo>
                <a:moveTo>
                  <a:pt x="346" y="83"/>
                </a:moveTo>
                <a:cubicBezTo>
                  <a:pt x="346" y="0"/>
                  <a:pt x="346" y="0"/>
                  <a:pt x="346" y="0"/>
                </a:cubicBezTo>
                <a:cubicBezTo>
                  <a:pt x="263" y="0"/>
                  <a:pt x="263" y="0"/>
                  <a:pt x="263" y="0"/>
                </a:cubicBezTo>
                <a:moveTo>
                  <a:pt x="83" y="0"/>
                </a:moveTo>
                <a:cubicBezTo>
                  <a:pt x="0" y="0"/>
                  <a:pt x="0" y="0"/>
                  <a:pt x="0" y="0"/>
                </a:cubicBezTo>
                <a:cubicBezTo>
                  <a:pt x="0" y="83"/>
                  <a:pt x="0" y="83"/>
                  <a:pt x="0" y="83"/>
                </a:cubicBezTo>
                <a:moveTo>
                  <a:pt x="0" y="265"/>
                </a:moveTo>
                <a:cubicBezTo>
                  <a:pt x="0" y="348"/>
                  <a:pt x="0" y="348"/>
                  <a:pt x="0" y="348"/>
                </a:cubicBezTo>
                <a:cubicBezTo>
                  <a:pt x="83" y="348"/>
                  <a:pt x="83" y="348"/>
                  <a:pt x="83" y="348"/>
                </a:cubicBezTo>
                <a:moveTo>
                  <a:pt x="173" y="184"/>
                </a:moveTo>
                <a:cubicBezTo>
                  <a:pt x="204" y="184"/>
                  <a:pt x="229" y="159"/>
                  <a:pt x="229" y="129"/>
                </a:cubicBezTo>
                <a:cubicBezTo>
                  <a:pt x="229" y="98"/>
                  <a:pt x="204" y="73"/>
                  <a:pt x="173" y="73"/>
                </a:cubicBezTo>
                <a:cubicBezTo>
                  <a:pt x="142" y="73"/>
                  <a:pt x="117" y="98"/>
                  <a:pt x="117" y="129"/>
                </a:cubicBezTo>
                <a:cubicBezTo>
                  <a:pt x="117" y="159"/>
                  <a:pt x="142" y="184"/>
                  <a:pt x="173" y="184"/>
                </a:cubicBezTo>
                <a:close/>
                <a:moveTo>
                  <a:pt x="262" y="275"/>
                </a:moveTo>
                <a:cubicBezTo>
                  <a:pt x="262" y="225"/>
                  <a:pt x="222" y="184"/>
                  <a:pt x="172" y="184"/>
                </a:cubicBezTo>
                <a:cubicBezTo>
                  <a:pt x="122" y="184"/>
                  <a:pt x="82" y="225"/>
                  <a:pt x="82" y="275"/>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
        <p:nvSpPr>
          <p:cNvPr id="29" name="transform_2" title="Icon of a circle and a square with a curved arrow between them">
            <a:extLst>
              <a:ext uri="{FF2B5EF4-FFF2-40B4-BE49-F238E27FC236}">
                <a16:creationId xmlns:a16="http://schemas.microsoft.com/office/drawing/2014/main" id="{C8289C6E-0DC8-4529-A9E5-49ACDD08DB18}"/>
              </a:ext>
            </a:extLst>
          </p:cNvPr>
          <p:cNvSpPr>
            <a:spLocks noChangeAspect="1" noEditPoints="1"/>
          </p:cNvSpPr>
          <p:nvPr/>
        </p:nvSpPr>
        <p:spPr bwMode="auto">
          <a:xfrm>
            <a:off x="4484915" y="1614488"/>
            <a:ext cx="364748" cy="337840"/>
          </a:xfrm>
          <a:custGeom>
            <a:avLst/>
            <a:gdLst>
              <a:gd name="T0" fmla="*/ 31 w 337"/>
              <a:gd name="T1" fmla="*/ 210 h 311"/>
              <a:gd name="T2" fmla="*/ 185 w 337"/>
              <a:gd name="T3" fmla="*/ 56 h 311"/>
              <a:gd name="T4" fmla="*/ 142 w 337"/>
              <a:gd name="T5" fmla="*/ 108 h 311"/>
              <a:gd name="T6" fmla="*/ 185 w 337"/>
              <a:gd name="T7" fmla="*/ 56 h 311"/>
              <a:gd name="T8" fmla="*/ 133 w 337"/>
              <a:gd name="T9" fmla="*/ 13 h 311"/>
              <a:gd name="T10" fmla="*/ 37 w 337"/>
              <a:gd name="T11" fmla="*/ 311 h 311"/>
              <a:gd name="T12" fmla="*/ 73 w 337"/>
              <a:gd name="T13" fmla="*/ 274 h 311"/>
              <a:gd name="T14" fmla="*/ 37 w 337"/>
              <a:gd name="T15" fmla="*/ 238 h 311"/>
              <a:gd name="T16" fmla="*/ 0 w 337"/>
              <a:gd name="T17" fmla="*/ 274 h 311"/>
              <a:gd name="T18" fmla="*/ 37 w 337"/>
              <a:gd name="T19" fmla="*/ 311 h 311"/>
              <a:gd name="T20" fmla="*/ 337 w 337"/>
              <a:gd name="T21" fmla="*/ 0 h 311"/>
              <a:gd name="T22" fmla="*/ 219 w 337"/>
              <a:gd name="T23" fmla="*/ 0 h 311"/>
              <a:gd name="T24" fmla="*/ 219 w 337"/>
              <a:gd name="T25" fmla="*/ 118 h 311"/>
              <a:gd name="T26" fmla="*/ 337 w 337"/>
              <a:gd name="T27" fmla="*/ 118 h 311"/>
              <a:gd name="T28" fmla="*/ 337 w 337"/>
              <a:gd name="T29"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7" h="311">
                <a:moveTo>
                  <a:pt x="31" y="210"/>
                </a:moveTo>
                <a:cubicBezTo>
                  <a:pt x="31" y="125"/>
                  <a:pt x="100" y="56"/>
                  <a:pt x="185" y="56"/>
                </a:cubicBezTo>
                <a:moveTo>
                  <a:pt x="142" y="108"/>
                </a:moveTo>
                <a:cubicBezTo>
                  <a:pt x="185" y="56"/>
                  <a:pt x="185" y="56"/>
                  <a:pt x="185" y="56"/>
                </a:cubicBezTo>
                <a:cubicBezTo>
                  <a:pt x="133" y="13"/>
                  <a:pt x="133" y="13"/>
                  <a:pt x="133" y="13"/>
                </a:cubicBezTo>
                <a:moveTo>
                  <a:pt x="37" y="311"/>
                </a:moveTo>
                <a:cubicBezTo>
                  <a:pt x="56" y="311"/>
                  <a:pt x="73" y="294"/>
                  <a:pt x="73" y="274"/>
                </a:cubicBezTo>
                <a:cubicBezTo>
                  <a:pt x="73" y="254"/>
                  <a:pt x="56" y="238"/>
                  <a:pt x="37" y="238"/>
                </a:cubicBezTo>
                <a:cubicBezTo>
                  <a:pt x="17" y="238"/>
                  <a:pt x="0" y="254"/>
                  <a:pt x="0" y="274"/>
                </a:cubicBezTo>
                <a:cubicBezTo>
                  <a:pt x="0" y="294"/>
                  <a:pt x="17" y="311"/>
                  <a:pt x="37" y="311"/>
                </a:cubicBezTo>
                <a:close/>
                <a:moveTo>
                  <a:pt x="337" y="0"/>
                </a:moveTo>
                <a:cubicBezTo>
                  <a:pt x="219" y="0"/>
                  <a:pt x="219" y="0"/>
                  <a:pt x="219" y="0"/>
                </a:cubicBezTo>
                <a:cubicBezTo>
                  <a:pt x="219" y="118"/>
                  <a:pt x="219" y="118"/>
                  <a:pt x="219" y="118"/>
                </a:cubicBezTo>
                <a:cubicBezTo>
                  <a:pt x="337" y="118"/>
                  <a:pt x="337" y="118"/>
                  <a:pt x="337" y="118"/>
                </a:cubicBezTo>
                <a:lnTo>
                  <a:pt x="337" y="0"/>
                </a:ln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lin ang="5400000" scaled="1"/>
              </a:gradFill>
            </a:endParaRPr>
          </a:p>
        </p:txBody>
      </p:sp>
      <p:sp>
        <p:nvSpPr>
          <p:cNvPr id="32" name="Processing_E9F5" title="Icon of two interlocked gears">
            <a:extLst>
              <a:ext uri="{FF2B5EF4-FFF2-40B4-BE49-F238E27FC236}">
                <a16:creationId xmlns:a16="http://schemas.microsoft.com/office/drawing/2014/main" id="{5A7786D1-ED92-4F15-8DF0-CBBF6C86D0BF}"/>
              </a:ext>
            </a:extLst>
          </p:cNvPr>
          <p:cNvSpPr>
            <a:spLocks noChangeAspect="1" noEditPoints="1"/>
          </p:cNvSpPr>
          <p:nvPr/>
        </p:nvSpPr>
        <p:spPr bwMode="auto">
          <a:xfrm>
            <a:off x="8244572" y="1613421"/>
            <a:ext cx="390356" cy="339974"/>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387209369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3" y="457200"/>
            <a:ext cx="11018520" cy="523220"/>
          </a:xfrm>
        </p:spPr>
        <p:txBody>
          <a:bodyPr/>
          <a:lstStyle/>
          <a:p>
            <a:r>
              <a:rPr lang="en-US" sz="3400" dirty="0"/>
              <a:t>Connect across team channels and protect valuable data</a:t>
            </a:r>
          </a:p>
        </p:txBody>
      </p:sp>
      <p:cxnSp>
        <p:nvCxnSpPr>
          <p:cNvPr id="11" name="Straight Connector 10">
            <a:extLst>
              <a:ext uri="{FF2B5EF4-FFF2-40B4-BE49-F238E27FC236}">
                <a16:creationId xmlns:a16="http://schemas.microsoft.com/office/drawing/2014/main" id="{5E7E50FC-D8C8-4E9F-A157-C8C4D72A46E2}"/>
              </a:ext>
            </a:extLst>
          </p:cNvPr>
          <p:cNvCxnSpPr>
            <a:cxnSpLocks/>
          </p:cNvCxnSpPr>
          <p:nvPr/>
        </p:nvCxnSpPr>
        <p:spPr>
          <a:xfrm flipV="1">
            <a:off x="7945997" y="3121320"/>
            <a:ext cx="0" cy="3061993"/>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5A0AED-C723-40DB-9856-836130C7C497}"/>
              </a:ext>
            </a:extLst>
          </p:cNvPr>
          <p:cNvCxnSpPr>
            <a:cxnSpLocks/>
          </p:cNvCxnSpPr>
          <p:nvPr/>
        </p:nvCxnSpPr>
        <p:spPr>
          <a:xfrm flipV="1">
            <a:off x="4249049" y="3121320"/>
            <a:ext cx="0" cy="3061993"/>
          </a:xfrm>
          <a:prstGeom prst="line">
            <a:avLst/>
          </a:prstGeom>
          <a:ln w="3175" cap="rnd">
            <a:solidFill>
              <a:schemeClr val="bg1">
                <a:lumMod val="75000"/>
              </a:schemeClr>
            </a:solidFill>
            <a:prstDash val="sysDot"/>
            <a:beve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866170B-1465-41FC-AD9A-FA508FE97230}"/>
              </a:ext>
            </a:extLst>
          </p:cNvPr>
          <p:cNvSpPr/>
          <p:nvPr/>
        </p:nvSpPr>
        <p:spPr bwMode="auto">
          <a:xfrm>
            <a:off x="0" y="1778000"/>
            <a:ext cx="12192000" cy="14605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4" name="TextBox 13">
            <a:extLst>
              <a:ext uri="{FF2B5EF4-FFF2-40B4-BE49-F238E27FC236}">
                <a16:creationId xmlns:a16="http://schemas.microsoft.com/office/drawing/2014/main" id="{C36EE5D4-9C3E-4BF9-816B-238AD160511D}"/>
              </a:ext>
            </a:extLst>
          </p:cNvPr>
          <p:cNvSpPr txBox="1"/>
          <p:nvPr/>
        </p:nvSpPr>
        <p:spPr>
          <a:xfrm>
            <a:off x="584200" y="2146011"/>
            <a:ext cx="3477657" cy="9233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dirty="0">
                <a:solidFill>
                  <a:schemeClr val="bg1"/>
                </a:solidFill>
                <a:latin typeface="+mj-lt"/>
                <a:ea typeface="+mn-lt"/>
                <a:cs typeface="+mn-lt"/>
              </a:rPr>
              <a:t>Access one complete view of data across every communication platform </a:t>
            </a:r>
          </a:p>
        </p:txBody>
      </p:sp>
      <p:sp>
        <p:nvSpPr>
          <p:cNvPr id="15" name="TextBox 14">
            <a:extLst>
              <a:ext uri="{FF2B5EF4-FFF2-40B4-BE49-F238E27FC236}">
                <a16:creationId xmlns:a16="http://schemas.microsoft.com/office/drawing/2014/main" id="{4D7ACAAA-C01C-4C75-9C39-6D0D983457DC}"/>
              </a:ext>
            </a:extLst>
          </p:cNvPr>
          <p:cNvSpPr txBox="1"/>
          <p:nvPr/>
        </p:nvSpPr>
        <p:spPr>
          <a:xfrm>
            <a:off x="4356664" y="2146011"/>
            <a:ext cx="3402131" cy="9233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dirty="0">
                <a:solidFill>
                  <a:schemeClr val="bg1"/>
                </a:solidFill>
                <a:latin typeface="+mj-lt"/>
                <a:ea typeface="+mn-lt"/>
                <a:cs typeface="+mn-lt"/>
              </a:rPr>
              <a:t>Connect systems and tools with recommendation and insights</a:t>
            </a:r>
          </a:p>
        </p:txBody>
      </p:sp>
      <p:sp>
        <p:nvSpPr>
          <p:cNvPr id="16" name="TextBox 15">
            <a:extLst>
              <a:ext uri="{FF2B5EF4-FFF2-40B4-BE49-F238E27FC236}">
                <a16:creationId xmlns:a16="http://schemas.microsoft.com/office/drawing/2014/main" id="{CFC8793C-D455-4485-969B-EEA6F170E2FB}"/>
              </a:ext>
            </a:extLst>
          </p:cNvPr>
          <p:cNvSpPr txBox="1"/>
          <p:nvPr/>
        </p:nvSpPr>
        <p:spPr>
          <a:xfrm>
            <a:off x="8129126" y="2146011"/>
            <a:ext cx="3477657"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000" dirty="0">
                <a:solidFill>
                  <a:schemeClr val="bg1"/>
                </a:solidFill>
                <a:latin typeface="+mj-lt"/>
                <a:ea typeface="+mn-lt"/>
                <a:cs typeface="+mn-lt"/>
              </a:rPr>
              <a:t>Leverage security monitors and governance checks</a:t>
            </a:r>
          </a:p>
        </p:txBody>
      </p:sp>
      <p:sp>
        <p:nvSpPr>
          <p:cNvPr id="17" name="TextBox 16">
            <a:extLst>
              <a:ext uri="{FF2B5EF4-FFF2-40B4-BE49-F238E27FC236}">
                <a16:creationId xmlns:a16="http://schemas.microsoft.com/office/drawing/2014/main" id="{FA804900-98A8-4DE7-A8F3-495EE4CE92CA}"/>
              </a:ext>
            </a:extLst>
          </p:cNvPr>
          <p:cNvSpPr txBox="1"/>
          <p:nvPr/>
        </p:nvSpPr>
        <p:spPr>
          <a:xfrm>
            <a:off x="584200" y="3337240"/>
            <a:ext cx="3477657" cy="231426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Bef>
                <a:spcPts val="1000"/>
              </a:spcBef>
            </a:pPr>
            <a:r>
              <a:rPr lang="en-US" sz="1400" dirty="0">
                <a:ea typeface="+mn-lt"/>
                <a:cs typeface="+mn-lt"/>
              </a:rPr>
              <a:t>Empower your team to tailor digital and 1:1 interactions at scale using contextual insights gained from a complete view of customers </a:t>
            </a:r>
          </a:p>
        </p:txBody>
      </p:sp>
      <p:sp>
        <p:nvSpPr>
          <p:cNvPr id="18" name="TextBox 17">
            <a:extLst>
              <a:ext uri="{FF2B5EF4-FFF2-40B4-BE49-F238E27FC236}">
                <a16:creationId xmlns:a16="http://schemas.microsoft.com/office/drawing/2014/main" id="{D0DAEE2C-3AE3-48FE-91F1-606B01B9866B}"/>
              </a:ext>
            </a:extLst>
          </p:cNvPr>
          <p:cNvSpPr txBox="1"/>
          <p:nvPr/>
        </p:nvSpPr>
        <p:spPr>
          <a:xfrm>
            <a:off x="4356664" y="3337240"/>
            <a:ext cx="3477657" cy="231426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Bef>
                <a:spcPts val="1000"/>
              </a:spcBef>
            </a:pPr>
            <a:r>
              <a:rPr lang="en-US" sz="1400" dirty="0">
                <a:ea typeface="+mn-lt"/>
                <a:cs typeface="+mn-lt"/>
              </a:rPr>
              <a:t>Fuse insights across Office, Teams, and Power Platform to provide rich data visualization along with powerful reporting to enhance the overall health of your organization</a:t>
            </a:r>
          </a:p>
        </p:txBody>
      </p:sp>
      <p:sp>
        <p:nvSpPr>
          <p:cNvPr id="19" name="TextBox 18">
            <a:extLst>
              <a:ext uri="{FF2B5EF4-FFF2-40B4-BE49-F238E27FC236}">
                <a16:creationId xmlns:a16="http://schemas.microsoft.com/office/drawing/2014/main" id="{17EAA9AF-0E94-447A-97F3-2C83C6A4E70E}"/>
              </a:ext>
            </a:extLst>
          </p:cNvPr>
          <p:cNvSpPr txBox="1"/>
          <p:nvPr/>
        </p:nvSpPr>
        <p:spPr>
          <a:xfrm>
            <a:off x="8129126" y="3337240"/>
            <a:ext cx="3477657" cy="231426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spcBef>
                <a:spcPts val="1000"/>
              </a:spcBef>
            </a:pPr>
            <a:r>
              <a:rPr lang="en-US" sz="1400" dirty="0">
                <a:ea typeface="+mn-lt"/>
                <a:cs typeface="+mn-lt"/>
              </a:rPr>
              <a:t>Enhance organizational oversight, keep your data safe with cloud security monitoring, and enforce governance policies even when information gets exported</a:t>
            </a:r>
          </a:p>
        </p:txBody>
      </p:sp>
      <p:sp>
        <p:nvSpPr>
          <p:cNvPr id="20" name="Oval 19">
            <a:extLst>
              <a:ext uri="{FF2B5EF4-FFF2-40B4-BE49-F238E27FC236}">
                <a16:creationId xmlns:a16="http://schemas.microsoft.com/office/drawing/2014/main" id="{0C3E73C5-A0F8-4D01-91DE-7DA78A02BB24}"/>
              </a:ext>
            </a:extLst>
          </p:cNvPr>
          <p:cNvSpPr/>
          <p:nvPr/>
        </p:nvSpPr>
        <p:spPr bwMode="auto">
          <a:xfrm>
            <a:off x="610144" y="1472784"/>
            <a:ext cx="621248" cy="621248"/>
          </a:xfrm>
          <a:prstGeom prst="ellipse">
            <a:avLst/>
          </a:prstGeom>
          <a:solidFill>
            <a:schemeClr val="bg1"/>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1" name="Oval 20">
            <a:extLst>
              <a:ext uri="{FF2B5EF4-FFF2-40B4-BE49-F238E27FC236}">
                <a16:creationId xmlns:a16="http://schemas.microsoft.com/office/drawing/2014/main" id="{18E4F56B-77F8-4E08-BEE8-53602BF982F6}"/>
              </a:ext>
            </a:extLst>
          </p:cNvPr>
          <p:cNvSpPr/>
          <p:nvPr/>
        </p:nvSpPr>
        <p:spPr bwMode="auto">
          <a:xfrm>
            <a:off x="4356664" y="1472784"/>
            <a:ext cx="621248" cy="621248"/>
          </a:xfrm>
          <a:prstGeom prst="ellipse">
            <a:avLst/>
          </a:prstGeom>
          <a:solidFill>
            <a:schemeClr val="bg1"/>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2" name="Oval 21">
            <a:extLst>
              <a:ext uri="{FF2B5EF4-FFF2-40B4-BE49-F238E27FC236}">
                <a16:creationId xmlns:a16="http://schemas.microsoft.com/office/drawing/2014/main" id="{F1E6F6D3-6D5F-4DC4-9ED4-BF32043B9898}"/>
              </a:ext>
            </a:extLst>
          </p:cNvPr>
          <p:cNvSpPr/>
          <p:nvPr/>
        </p:nvSpPr>
        <p:spPr bwMode="auto">
          <a:xfrm>
            <a:off x="8129126" y="1472784"/>
            <a:ext cx="621248" cy="621248"/>
          </a:xfrm>
          <a:prstGeom prst="ellipse">
            <a:avLst/>
          </a:prstGeom>
          <a:solidFill>
            <a:schemeClr val="bg1"/>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5" name="Rectangle 24">
            <a:extLst>
              <a:ext uri="{FF2B5EF4-FFF2-40B4-BE49-F238E27FC236}">
                <a16:creationId xmlns:a16="http://schemas.microsoft.com/office/drawing/2014/main" id="{68341E7C-167D-42EB-98FE-39129E3BDF46}"/>
              </a:ext>
            </a:extLst>
          </p:cNvPr>
          <p:cNvSpPr/>
          <p:nvPr/>
        </p:nvSpPr>
        <p:spPr bwMode="auto">
          <a:xfrm>
            <a:off x="0" y="6183313"/>
            <a:ext cx="12192000" cy="8572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key" title="Icon of a key">
            <a:extLst>
              <a:ext uri="{FF2B5EF4-FFF2-40B4-BE49-F238E27FC236}">
                <a16:creationId xmlns:a16="http://schemas.microsoft.com/office/drawing/2014/main" id="{D5E546A2-EF20-4A3C-A818-D7DD1E2689FA}"/>
              </a:ext>
            </a:extLst>
          </p:cNvPr>
          <p:cNvSpPr>
            <a:spLocks noChangeAspect="1" noEditPoints="1"/>
          </p:cNvSpPr>
          <p:nvPr/>
        </p:nvSpPr>
        <p:spPr bwMode="auto">
          <a:xfrm>
            <a:off x="736945" y="1600528"/>
            <a:ext cx="367646" cy="365760"/>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29" name="Freeform 96" title="Icon of a gear with a wrench">
            <a:extLst>
              <a:ext uri="{FF2B5EF4-FFF2-40B4-BE49-F238E27FC236}">
                <a16:creationId xmlns:a16="http://schemas.microsoft.com/office/drawing/2014/main" id="{0DEE4431-98C5-441A-B594-3E422B93C78E}"/>
              </a:ext>
            </a:extLst>
          </p:cNvPr>
          <p:cNvSpPr>
            <a:spLocks noChangeAspect="1" noEditPoints="1"/>
          </p:cNvSpPr>
          <p:nvPr/>
        </p:nvSpPr>
        <p:spPr bwMode="auto">
          <a:xfrm>
            <a:off x="8241132" y="1600528"/>
            <a:ext cx="397237" cy="365760"/>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33" name="org" title="Icon of a bracket chart">
            <a:extLst>
              <a:ext uri="{FF2B5EF4-FFF2-40B4-BE49-F238E27FC236}">
                <a16:creationId xmlns:a16="http://schemas.microsoft.com/office/drawing/2014/main" id="{CD964D7F-CFF7-48E5-8221-EE20094EC24D}"/>
              </a:ext>
            </a:extLst>
          </p:cNvPr>
          <p:cNvSpPr>
            <a:spLocks noChangeAspect="1" noEditPoints="1"/>
          </p:cNvSpPr>
          <p:nvPr/>
        </p:nvSpPr>
        <p:spPr bwMode="auto">
          <a:xfrm>
            <a:off x="4453089" y="1658179"/>
            <a:ext cx="428399" cy="250459"/>
          </a:xfrm>
          <a:custGeom>
            <a:avLst/>
            <a:gdLst>
              <a:gd name="T0" fmla="*/ 0 w 638"/>
              <a:gd name="T1" fmla="*/ 0 h 373"/>
              <a:gd name="T2" fmla="*/ 222 w 638"/>
              <a:gd name="T3" fmla="*/ 0 h 373"/>
              <a:gd name="T4" fmla="*/ 222 w 638"/>
              <a:gd name="T5" fmla="*/ 129 h 373"/>
              <a:gd name="T6" fmla="*/ 0 w 638"/>
              <a:gd name="T7" fmla="*/ 129 h 373"/>
              <a:gd name="T8" fmla="*/ 0 w 638"/>
              <a:gd name="T9" fmla="*/ 373 h 373"/>
              <a:gd name="T10" fmla="*/ 222 w 638"/>
              <a:gd name="T11" fmla="*/ 373 h 373"/>
              <a:gd name="T12" fmla="*/ 222 w 638"/>
              <a:gd name="T13" fmla="*/ 245 h 373"/>
              <a:gd name="T14" fmla="*/ 0 w 638"/>
              <a:gd name="T15" fmla="*/ 245 h 373"/>
              <a:gd name="T16" fmla="*/ 222 w 638"/>
              <a:gd name="T17" fmla="*/ 309 h 373"/>
              <a:gd name="T18" fmla="*/ 422 w 638"/>
              <a:gd name="T19" fmla="*/ 309 h 373"/>
              <a:gd name="T20" fmla="*/ 422 w 638"/>
              <a:gd name="T21" fmla="*/ 65 h 373"/>
              <a:gd name="T22" fmla="*/ 222 w 638"/>
              <a:gd name="T23" fmla="*/ 65 h 373"/>
              <a:gd name="T24" fmla="*/ 422 w 638"/>
              <a:gd name="T25" fmla="*/ 190 h 373"/>
              <a:gd name="T26" fmla="*/ 638 w 638"/>
              <a:gd name="T27" fmla="*/ 19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8" h="373">
                <a:moveTo>
                  <a:pt x="0" y="0"/>
                </a:moveTo>
                <a:lnTo>
                  <a:pt x="222" y="0"/>
                </a:lnTo>
                <a:lnTo>
                  <a:pt x="222" y="129"/>
                </a:lnTo>
                <a:lnTo>
                  <a:pt x="0" y="129"/>
                </a:lnTo>
                <a:moveTo>
                  <a:pt x="0" y="373"/>
                </a:moveTo>
                <a:lnTo>
                  <a:pt x="222" y="373"/>
                </a:lnTo>
                <a:lnTo>
                  <a:pt x="222" y="245"/>
                </a:lnTo>
                <a:lnTo>
                  <a:pt x="0" y="245"/>
                </a:lnTo>
                <a:moveTo>
                  <a:pt x="222" y="309"/>
                </a:moveTo>
                <a:lnTo>
                  <a:pt x="422" y="309"/>
                </a:lnTo>
                <a:lnTo>
                  <a:pt x="422" y="65"/>
                </a:lnTo>
                <a:lnTo>
                  <a:pt x="222" y="65"/>
                </a:lnTo>
                <a:moveTo>
                  <a:pt x="422" y="190"/>
                </a:moveTo>
                <a:lnTo>
                  <a:pt x="638" y="190"/>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219666848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5BD471EE-4683-4EFF-90DA-EB503246AACD}"/>
              </a:ext>
            </a:extLst>
          </p:cNvPr>
          <p:cNvSpPr>
            <a:spLocks noGrp="1"/>
          </p:cNvSpPr>
          <p:nvPr>
            <p:ph type="title"/>
          </p:nvPr>
        </p:nvSpPr>
        <p:spPr/>
        <p:txBody>
          <a:bodyPr/>
          <a:lstStyle/>
          <a:p>
            <a:pPr lvl="0"/>
            <a:r>
              <a:rPr lang="en-US"/>
              <a:t>Power end-to-end customer experiences</a:t>
            </a:r>
          </a:p>
        </p:txBody>
      </p:sp>
      <p:sp>
        <p:nvSpPr>
          <p:cNvPr id="92" name="Freeform 23">
            <a:extLst>
              <a:ext uri="{FF2B5EF4-FFF2-40B4-BE49-F238E27FC236}">
                <a16:creationId xmlns:a16="http://schemas.microsoft.com/office/drawing/2014/main" id="{553B8BAC-25E9-4F80-8C0B-CD4B59A23989}"/>
              </a:ext>
            </a:extLst>
          </p:cNvPr>
          <p:cNvSpPr/>
          <p:nvPr/>
        </p:nvSpPr>
        <p:spPr bwMode="auto">
          <a:xfrm>
            <a:off x="2177759" y="2498425"/>
            <a:ext cx="7862353" cy="2859127"/>
          </a:xfrm>
          <a:custGeom>
            <a:avLst/>
            <a:gdLst>
              <a:gd name="connsiteX0" fmla="*/ 0 w 11903242"/>
              <a:gd name="connsiteY0" fmla="*/ 1468387 h 3233051"/>
              <a:gd name="connsiteX1" fmla="*/ 1459831 w 11903242"/>
              <a:gd name="connsiteY1" fmla="*/ 104808 h 3233051"/>
              <a:gd name="connsiteX2" fmla="*/ 3689684 w 11903242"/>
              <a:gd name="connsiteY2" fmla="*/ 1179629 h 3233051"/>
              <a:gd name="connsiteX3" fmla="*/ 5534526 w 11903242"/>
              <a:gd name="connsiteY3" fmla="*/ 3233019 h 3233051"/>
              <a:gd name="connsiteX4" fmla="*/ 7940842 w 11903242"/>
              <a:gd name="connsiteY4" fmla="*/ 1227755 h 3233051"/>
              <a:gd name="connsiteX5" fmla="*/ 9962147 w 11903242"/>
              <a:gd name="connsiteY5" fmla="*/ 8555 h 3233051"/>
              <a:gd name="connsiteX6" fmla="*/ 11903242 w 11903242"/>
              <a:gd name="connsiteY6" fmla="*/ 1821313 h 3233051"/>
              <a:gd name="connsiteX0" fmla="*/ 0 w 11903242"/>
              <a:gd name="connsiteY0" fmla="*/ 1478242 h 3242906"/>
              <a:gd name="connsiteX1" fmla="*/ 1475873 w 11903242"/>
              <a:gd name="connsiteY1" fmla="*/ 2368 h 3242906"/>
              <a:gd name="connsiteX2" fmla="*/ 3689684 w 11903242"/>
              <a:gd name="connsiteY2" fmla="*/ 1189484 h 3242906"/>
              <a:gd name="connsiteX3" fmla="*/ 5534526 w 11903242"/>
              <a:gd name="connsiteY3" fmla="*/ 3242874 h 3242906"/>
              <a:gd name="connsiteX4" fmla="*/ 7940842 w 11903242"/>
              <a:gd name="connsiteY4" fmla="*/ 1237610 h 3242906"/>
              <a:gd name="connsiteX5" fmla="*/ 9962147 w 11903242"/>
              <a:gd name="connsiteY5" fmla="*/ 18410 h 3242906"/>
              <a:gd name="connsiteX6" fmla="*/ 11903242 w 11903242"/>
              <a:gd name="connsiteY6" fmla="*/ 1831168 h 3242906"/>
              <a:gd name="connsiteX0" fmla="*/ 0 w 11903242"/>
              <a:gd name="connsiteY0" fmla="*/ 1476970 h 3241634"/>
              <a:gd name="connsiteX1" fmla="*/ 1475873 w 11903242"/>
              <a:gd name="connsiteY1" fmla="*/ 1096 h 3241634"/>
              <a:gd name="connsiteX2" fmla="*/ 3689684 w 11903242"/>
              <a:gd name="connsiteY2" fmla="*/ 1188212 h 3241634"/>
              <a:gd name="connsiteX3" fmla="*/ 5534526 w 11903242"/>
              <a:gd name="connsiteY3" fmla="*/ 3241602 h 3241634"/>
              <a:gd name="connsiteX4" fmla="*/ 7940842 w 11903242"/>
              <a:gd name="connsiteY4" fmla="*/ 1236338 h 3241634"/>
              <a:gd name="connsiteX5" fmla="*/ 9962147 w 11903242"/>
              <a:gd name="connsiteY5" fmla="*/ 17138 h 3241634"/>
              <a:gd name="connsiteX6" fmla="*/ 11903242 w 11903242"/>
              <a:gd name="connsiteY6" fmla="*/ 1829896 h 3241634"/>
              <a:gd name="connsiteX0" fmla="*/ 0 w 11903242"/>
              <a:gd name="connsiteY0" fmla="*/ 1476970 h 3241634"/>
              <a:gd name="connsiteX1" fmla="*/ 1475873 w 11903242"/>
              <a:gd name="connsiteY1" fmla="*/ 1096 h 3241634"/>
              <a:gd name="connsiteX2" fmla="*/ 3689684 w 11903242"/>
              <a:gd name="connsiteY2" fmla="*/ 1188212 h 3241634"/>
              <a:gd name="connsiteX3" fmla="*/ 5534526 w 11903242"/>
              <a:gd name="connsiteY3" fmla="*/ 3241602 h 3241634"/>
              <a:gd name="connsiteX4" fmla="*/ 7940842 w 11903242"/>
              <a:gd name="connsiteY4" fmla="*/ 1236338 h 3241634"/>
              <a:gd name="connsiteX5" fmla="*/ 9962147 w 11903242"/>
              <a:gd name="connsiteY5" fmla="*/ 17138 h 3241634"/>
              <a:gd name="connsiteX6" fmla="*/ 11903242 w 11903242"/>
              <a:gd name="connsiteY6" fmla="*/ 1829896 h 3241634"/>
              <a:gd name="connsiteX0" fmla="*/ 0 w 11903242"/>
              <a:gd name="connsiteY0" fmla="*/ 1477224 h 3241859"/>
              <a:gd name="connsiteX1" fmla="*/ 1475873 w 11903242"/>
              <a:gd name="connsiteY1" fmla="*/ 1350 h 3241859"/>
              <a:gd name="connsiteX2" fmla="*/ 3577389 w 11903242"/>
              <a:gd name="connsiteY2" fmla="*/ 1252635 h 3241859"/>
              <a:gd name="connsiteX3" fmla="*/ 5534526 w 11903242"/>
              <a:gd name="connsiteY3" fmla="*/ 3241856 h 3241859"/>
              <a:gd name="connsiteX4" fmla="*/ 7940842 w 11903242"/>
              <a:gd name="connsiteY4" fmla="*/ 1236592 h 3241859"/>
              <a:gd name="connsiteX5" fmla="*/ 9962147 w 11903242"/>
              <a:gd name="connsiteY5" fmla="*/ 17392 h 3241859"/>
              <a:gd name="connsiteX6" fmla="*/ 11903242 w 11903242"/>
              <a:gd name="connsiteY6" fmla="*/ 1830150 h 3241859"/>
              <a:gd name="connsiteX0" fmla="*/ 0 w 11903242"/>
              <a:gd name="connsiteY0" fmla="*/ 1478295 h 3242931"/>
              <a:gd name="connsiteX1" fmla="*/ 1475873 w 11903242"/>
              <a:gd name="connsiteY1" fmla="*/ 2421 h 3242931"/>
              <a:gd name="connsiteX2" fmla="*/ 3577389 w 11903242"/>
              <a:gd name="connsiteY2" fmla="*/ 1253706 h 3242931"/>
              <a:gd name="connsiteX3" fmla="*/ 5534526 w 11903242"/>
              <a:gd name="connsiteY3" fmla="*/ 3242927 h 3242931"/>
              <a:gd name="connsiteX4" fmla="*/ 7940842 w 11903242"/>
              <a:gd name="connsiteY4" fmla="*/ 1237663 h 3242931"/>
              <a:gd name="connsiteX5" fmla="*/ 9962147 w 11903242"/>
              <a:gd name="connsiteY5" fmla="*/ 18463 h 3242931"/>
              <a:gd name="connsiteX6" fmla="*/ 11903242 w 11903242"/>
              <a:gd name="connsiteY6" fmla="*/ 1831221 h 3242931"/>
              <a:gd name="connsiteX0" fmla="*/ 0 w 11903242"/>
              <a:gd name="connsiteY0" fmla="*/ 1476728 h 3241364"/>
              <a:gd name="connsiteX1" fmla="*/ 1475873 w 11903242"/>
              <a:gd name="connsiteY1" fmla="*/ 854 h 3241364"/>
              <a:gd name="connsiteX2" fmla="*/ 3577389 w 11903242"/>
              <a:gd name="connsiteY2" fmla="*/ 1252139 h 3241364"/>
              <a:gd name="connsiteX3" fmla="*/ 5534526 w 11903242"/>
              <a:gd name="connsiteY3" fmla="*/ 3241360 h 3241364"/>
              <a:gd name="connsiteX4" fmla="*/ 7940842 w 11903242"/>
              <a:gd name="connsiteY4" fmla="*/ 1236096 h 3241364"/>
              <a:gd name="connsiteX5" fmla="*/ 9962147 w 11903242"/>
              <a:gd name="connsiteY5" fmla="*/ 16896 h 3241364"/>
              <a:gd name="connsiteX6" fmla="*/ 11903242 w 11903242"/>
              <a:gd name="connsiteY6" fmla="*/ 1829654 h 3241364"/>
              <a:gd name="connsiteX0" fmla="*/ 0 w 11903242"/>
              <a:gd name="connsiteY0" fmla="*/ 1476440 h 3241076"/>
              <a:gd name="connsiteX1" fmla="*/ 1475873 w 11903242"/>
              <a:gd name="connsiteY1" fmla="*/ 566 h 3241076"/>
              <a:gd name="connsiteX2" fmla="*/ 3577389 w 11903242"/>
              <a:gd name="connsiteY2" fmla="*/ 1251851 h 3241076"/>
              <a:gd name="connsiteX3" fmla="*/ 5534526 w 11903242"/>
              <a:gd name="connsiteY3" fmla="*/ 3241072 h 3241076"/>
              <a:gd name="connsiteX4" fmla="*/ 7940842 w 11903242"/>
              <a:gd name="connsiteY4" fmla="*/ 1235808 h 3241076"/>
              <a:gd name="connsiteX5" fmla="*/ 9962147 w 11903242"/>
              <a:gd name="connsiteY5" fmla="*/ 16608 h 3241076"/>
              <a:gd name="connsiteX6" fmla="*/ 11903242 w 11903242"/>
              <a:gd name="connsiteY6" fmla="*/ 1829366 h 3241076"/>
              <a:gd name="connsiteX0" fmla="*/ 0 w 11903242"/>
              <a:gd name="connsiteY0" fmla="*/ 1476294 h 2823835"/>
              <a:gd name="connsiteX1" fmla="*/ 1475873 w 11903242"/>
              <a:gd name="connsiteY1" fmla="*/ 420 h 2823835"/>
              <a:gd name="connsiteX2" fmla="*/ 3577389 w 11903242"/>
              <a:gd name="connsiteY2" fmla="*/ 1251705 h 2823835"/>
              <a:gd name="connsiteX3" fmla="*/ 5710989 w 11903242"/>
              <a:gd name="connsiteY3" fmla="*/ 2823831 h 2823835"/>
              <a:gd name="connsiteX4" fmla="*/ 7940842 w 11903242"/>
              <a:gd name="connsiteY4" fmla="*/ 1235662 h 2823835"/>
              <a:gd name="connsiteX5" fmla="*/ 9962147 w 11903242"/>
              <a:gd name="connsiteY5" fmla="*/ 16462 h 2823835"/>
              <a:gd name="connsiteX6" fmla="*/ 11903242 w 11903242"/>
              <a:gd name="connsiteY6" fmla="*/ 1829220 h 2823835"/>
              <a:gd name="connsiteX0" fmla="*/ 0 w 11903242"/>
              <a:gd name="connsiteY0" fmla="*/ 1476294 h 2824062"/>
              <a:gd name="connsiteX1" fmla="*/ 1475873 w 11903242"/>
              <a:gd name="connsiteY1" fmla="*/ 420 h 2824062"/>
              <a:gd name="connsiteX2" fmla="*/ 3577389 w 11903242"/>
              <a:gd name="connsiteY2" fmla="*/ 1251705 h 2824062"/>
              <a:gd name="connsiteX3" fmla="*/ 5710989 w 11903242"/>
              <a:gd name="connsiteY3" fmla="*/ 2823831 h 2824062"/>
              <a:gd name="connsiteX4" fmla="*/ 7940842 w 11903242"/>
              <a:gd name="connsiteY4" fmla="*/ 1235662 h 2824062"/>
              <a:gd name="connsiteX5" fmla="*/ 9962147 w 11903242"/>
              <a:gd name="connsiteY5" fmla="*/ 16462 h 2824062"/>
              <a:gd name="connsiteX6" fmla="*/ 11903242 w 11903242"/>
              <a:gd name="connsiteY6" fmla="*/ 1829220 h 2824062"/>
              <a:gd name="connsiteX0" fmla="*/ 0 w 11903242"/>
              <a:gd name="connsiteY0" fmla="*/ 1476407 h 2824218"/>
              <a:gd name="connsiteX1" fmla="*/ 1475873 w 11903242"/>
              <a:gd name="connsiteY1" fmla="*/ 533 h 2824218"/>
              <a:gd name="connsiteX2" fmla="*/ 3577389 w 11903242"/>
              <a:gd name="connsiteY2" fmla="*/ 1251818 h 2824218"/>
              <a:gd name="connsiteX3" fmla="*/ 5710989 w 11903242"/>
              <a:gd name="connsiteY3" fmla="*/ 2823944 h 2824218"/>
              <a:gd name="connsiteX4" fmla="*/ 7940842 w 11903242"/>
              <a:gd name="connsiteY4" fmla="*/ 1235775 h 2824218"/>
              <a:gd name="connsiteX5" fmla="*/ 9962147 w 11903242"/>
              <a:gd name="connsiteY5" fmla="*/ 16575 h 2824218"/>
              <a:gd name="connsiteX6" fmla="*/ 11903242 w 11903242"/>
              <a:gd name="connsiteY6" fmla="*/ 1829333 h 2824218"/>
              <a:gd name="connsiteX0" fmla="*/ 0 w 11903242"/>
              <a:gd name="connsiteY0" fmla="*/ 1476407 h 2824218"/>
              <a:gd name="connsiteX1" fmla="*/ 1475873 w 11903242"/>
              <a:gd name="connsiteY1" fmla="*/ 533 h 2824218"/>
              <a:gd name="connsiteX2" fmla="*/ 3577389 w 11903242"/>
              <a:gd name="connsiteY2" fmla="*/ 1251818 h 2824218"/>
              <a:gd name="connsiteX3" fmla="*/ 5710989 w 11903242"/>
              <a:gd name="connsiteY3" fmla="*/ 2823944 h 2824218"/>
              <a:gd name="connsiteX4" fmla="*/ 7940842 w 11903242"/>
              <a:gd name="connsiteY4" fmla="*/ 1235775 h 2824218"/>
              <a:gd name="connsiteX5" fmla="*/ 9962147 w 11903242"/>
              <a:gd name="connsiteY5" fmla="*/ 16575 h 2824218"/>
              <a:gd name="connsiteX6" fmla="*/ 11903242 w 11903242"/>
              <a:gd name="connsiteY6" fmla="*/ 1829333 h 2824218"/>
              <a:gd name="connsiteX0" fmla="*/ 0 w 11903242"/>
              <a:gd name="connsiteY0" fmla="*/ 1476407 h 2824218"/>
              <a:gd name="connsiteX1" fmla="*/ 1475873 w 11903242"/>
              <a:gd name="connsiteY1" fmla="*/ 533 h 2824218"/>
              <a:gd name="connsiteX2" fmla="*/ 3577389 w 11903242"/>
              <a:gd name="connsiteY2" fmla="*/ 1251818 h 2824218"/>
              <a:gd name="connsiteX3" fmla="*/ 5710989 w 11903242"/>
              <a:gd name="connsiteY3" fmla="*/ 2823944 h 2824218"/>
              <a:gd name="connsiteX4" fmla="*/ 7940842 w 11903242"/>
              <a:gd name="connsiteY4" fmla="*/ 1235775 h 2824218"/>
              <a:gd name="connsiteX5" fmla="*/ 9962147 w 11903242"/>
              <a:gd name="connsiteY5" fmla="*/ 16575 h 2824218"/>
              <a:gd name="connsiteX6" fmla="*/ 11903242 w 11903242"/>
              <a:gd name="connsiteY6" fmla="*/ 1829333 h 2824218"/>
              <a:gd name="connsiteX0" fmla="*/ 0 w 11630526"/>
              <a:gd name="connsiteY0" fmla="*/ 1476407 h 2824218"/>
              <a:gd name="connsiteX1" fmla="*/ 1475873 w 11630526"/>
              <a:gd name="connsiteY1" fmla="*/ 533 h 2824218"/>
              <a:gd name="connsiteX2" fmla="*/ 3577389 w 11630526"/>
              <a:gd name="connsiteY2" fmla="*/ 1251818 h 2824218"/>
              <a:gd name="connsiteX3" fmla="*/ 5710989 w 11630526"/>
              <a:gd name="connsiteY3" fmla="*/ 2823944 h 2824218"/>
              <a:gd name="connsiteX4" fmla="*/ 7940842 w 11630526"/>
              <a:gd name="connsiteY4" fmla="*/ 1235775 h 2824218"/>
              <a:gd name="connsiteX5" fmla="*/ 9962147 w 11630526"/>
              <a:gd name="connsiteY5" fmla="*/ 16575 h 2824218"/>
              <a:gd name="connsiteX6" fmla="*/ 11630526 w 11630526"/>
              <a:gd name="connsiteY6" fmla="*/ 1829333 h 2824218"/>
              <a:gd name="connsiteX0" fmla="*/ 0 w 11630526"/>
              <a:gd name="connsiteY0" fmla="*/ 1476407 h 2824218"/>
              <a:gd name="connsiteX1" fmla="*/ 1475873 w 11630526"/>
              <a:gd name="connsiteY1" fmla="*/ 533 h 2824218"/>
              <a:gd name="connsiteX2" fmla="*/ 3577389 w 11630526"/>
              <a:gd name="connsiteY2" fmla="*/ 1251818 h 2824218"/>
              <a:gd name="connsiteX3" fmla="*/ 5710989 w 11630526"/>
              <a:gd name="connsiteY3" fmla="*/ 2823944 h 2824218"/>
              <a:gd name="connsiteX4" fmla="*/ 7940842 w 11630526"/>
              <a:gd name="connsiteY4" fmla="*/ 1235775 h 2824218"/>
              <a:gd name="connsiteX5" fmla="*/ 9962147 w 11630526"/>
              <a:gd name="connsiteY5" fmla="*/ 16575 h 2824218"/>
              <a:gd name="connsiteX6" fmla="*/ 11630526 w 11630526"/>
              <a:gd name="connsiteY6" fmla="*/ 1829333 h 2824218"/>
              <a:gd name="connsiteX0" fmla="*/ 0 w 11630526"/>
              <a:gd name="connsiteY0" fmla="*/ 1541463 h 2889274"/>
              <a:gd name="connsiteX1" fmla="*/ 1475873 w 11630526"/>
              <a:gd name="connsiteY1" fmla="*/ 65589 h 2889274"/>
              <a:gd name="connsiteX2" fmla="*/ 3577389 w 11630526"/>
              <a:gd name="connsiteY2" fmla="*/ 1316874 h 2889274"/>
              <a:gd name="connsiteX3" fmla="*/ 5710989 w 11630526"/>
              <a:gd name="connsiteY3" fmla="*/ 2889000 h 2889274"/>
              <a:gd name="connsiteX4" fmla="*/ 7940842 w 11630526"/>
              <a:gd name="connsiteY4" fmla="*/ 1300831 h 2889274"/>
              <a:gd name="connsiteX5" fmla="*/ 9944577 w 11630526"/>
              <a:gd name="connsiteY5" fmla="*/ 1421 h 2889274"/>
              <a:gd name="connsiteX6" fmla="*/ 11630526 w 11630526"/>
              <a:gd name="connsiteY6" fmla="*/ 1894389 h 2889274"/>
              <a:gd name="connsiteX0" fmla="*/ 0 w 11630526"/>
              <a:gd name="connsiteY0" fmla="*/ 1540049 h 2887860"/>
              <a:gd name="connsiteX1" fmla="*/ 1475873 w 11630526"/>
              <a:gd name="connsiteY1" fmla="*/ 64175 h 2887860"/>
              <a:gd name="connsiteX2" fmla="*/ 3577389 w 11630526"/>
              <a:gd name="connsiteY2" fmla="*/ 1315460 h 2887860"/>
              <a:gd name="connsiteX3" fmla="*/ 5710989 w 11630526"/>
              <a:gd name="connsiteY3" fmla="*/ 2887586 h 2887860"/>
              <a:gd name="connsiteX4" fmla="*/ 7940842 w 11630526"/>
              <a:gd name="connsiteY4" fmla="*/ 1299417 h 2887860"/>
              <a:gd name="connsiteX5" fmla="*/ 9944577 w 11630526"/>
              <a:gd name="connsiteY5" fmla="*/ 7 h 2887860"/>
              <a:gd name="connsiteX6" fmla="*/ 11630526 w 11630526"/>
              <a:gd name="connsiteY6" fmla="*/ 1892975 h 2887860"/>
              <a:gd name="connsiteX0" fmla="*/ 0 w 11767083"/>
              <a:gd name="connsiteY0" fmla="*/ 1540493 h 2888304"/>
              <a:gd name="connsiteX1" fmla="*/ 1475873 w 11767083"/>
              <a:gd name="connsiteY1" fmla="*/ 64619 h 2888304"/>
              <a:gd name="connsiteX2" fmla="*/ 3577389 w 11767083"/>
              <a:gd name="connsiteY2" fmla="*/ 1315904 h 2888304"/>
              <a:gd name="connsiteX3" fmla="*/ 5710989 w 11767083"/>
              <a:gd name="connsiteY3" fmla="*/ 2888030 h 2888304"/>
              <a:gd name="connsiteX4" fmla="*/ 7940842 w 11767083"/>
              <a:gd name="connsiteY4" fmla="*/ 1299861 h 2888304"/>
              <a:gd name="connsiteX5" fmla="*/ 9944577 w 11767083"/>
              <a:gd name="connsiteY5" fmla="*/ 451 h 2888304"/>
              <a:gd name="connsiteX6" fmla="*/ 11767083 w 11767083"/>
              <a:gd name="connsiteY6" fmla="*/ 1436219 h 2888304"/>
              <a:gd name="connsiteX0" fmla="*/ 0 w 11767083"/>
              <a:gd name="connsiteY0" fmla="*/ 1540493 h 2888304"/>
              <a:gd name="connsiteX1" fmla="*/ 1475873 w 11767083"/>
              <a:gd name="connsiteY1" fmla="*/ 64619 h 2888304"/>
              <a:gd name="connsiteX2" fmla="*/ 3577389 w 11767083"/>
              <a:gd name="connsiteY2" fmla="*/ 1315904 h 2888304"/>
              <a:gd name="connsiteX3" fmla="*/ 5710989 w 11767083"/>
              <a:gd name="connsiteY3" fmla="*/ 2888030 h 2888304"/>
              <a:gd name="connsiteX4" fmla="*/ 7940842 w 11767083"/>
              <a:gd name="connsiteY4" fmla="*/ 1299861 h 2888304"/>
              <a:gd name="connsiteX5" fmla="*/ 9944577 w 11767083"/>
              <a:gd name="connsiteY5" fmla="*/ 451 h 2888304"/>
              <a:gd name="connsiteX6" fmla="*/ 11767083 w 11767083"/>
              <a:gd name="connsiteY6" fmla="*/ 1436219 h 2888304"/>
              <a:gd name="connsiteX0" fmla="*/ 0 w 11767083"/>
              <a:gd name="connsiteY0" fmla="*/ 1540493 h 2888259"/>
              <a:gd name="connsiteX1" fmla="*/ 1902404 w 11767083"/>
              <a:gd name="connsiteY1" fmla="*/ 115419 h 2888259"/>
              <a:gd name="connsiteX2" fmla="*/ 3577389 w 11767083"/>
              <a:gd name="connsiteY2" fmla="*/ 1315904 h 2888259"/>
              <a:gd name="connsiteX3" fmla="*/ 5710989 w 11767083"/>
              <a:gd name="connsiteY3" fmla="*/ 2888030 h 2888259"/>
              <a:gd name="connsiteX4" fmla="*/ 7940842 w 11767083"/>
              <a:gd name="connsiteY4" fmla="*/ 1299861 h 2888259"/>
              <a:gd name="connsiteX5" fmla="*/ 9944577 w 11767083"/>
              <a:gd name="connsiteY5" fmla="*/ 451 h 2888259"/>
              <a:gd name="connsiteX6" fmla="*/ 11767083 w 11767083"/>
              <a:gd name="connsiteY6" fmla="*/ 1436219 h 2888259"/>
              <a:gd name="connsiteX0" fmla="*/ 0 w 11767083"/>
              <a:gd name="connsiteY0" fmla="*/ 1540493 h 2888259"/>
              <a:gd name="connsiteX1" fmla="*/ 1902404 w 11767083"/>
              <a:gd name="connsiteY1" fmla="*/ 115419 h 2888259"/>
              <a:gd name="connsiteX2" fmla="*/ 3577389 w 11767083"/>
              <a:gd name="connsiteY2" fmla="*/ 1315904 h 2888259"/>
              <a:gd name="connsiteX3" fmla="*/ 5710989 w 11767083"/>
              <a:gd name="connsiteY3" fmla="*/ 2888030 h 2888259"/>
              <a:gd name="connsiteX4" fmla="*/ 7940842 w 11767083"/>
              <a:gd name="connsiteY4" fmla="*/ 1299861 h 2888259"/>
              <a:gd name="connsiteX5" fmla="*/ 9944577 w 11767083"/>
              <a:gd name="connsiteY5" fmla="*/ 451 h 2888259"/>
              <a:gd name="connsiteX6" fmla="*/ 11767083 w 11767083"/>
              <a:gd name="connsiteY6" fmla="*/ 1436219 h 2888259"/>
              <a:gd name="connsiteX0" fmla="*/ 0 w 11767083"/>
              <a:gd name="connsiteY0" fmla="*/ 1540493 h 2888309"/>
              <a:gd name="connsiteX1" fmla="*/ 1902404 w 11767083"/>
              <a:gd name="connsiteY1" fmla="*/ 115419 h 2888309"/>
              <a:gd name="connsiteX2" fmla="*/ 3577389 w 11767083"/>
              <a:gd name="connsiteY2" fmla="*/ 1315904 h 2888309"/>
              <a:gd name="connsiteX3" fmla="*/ 5710989 w 11767083"/>
              <a:gd name="connsiteY3" fmla="*/ 2888030 h 2888309"/>
              <a:gd name="connsiteX4" fmla="*/ 7940842 w 11767083"/>
              <a:gd name="connsiteY4" fmla="*/ 1299861 h 2888309"/>
              <a:gd name="connsiteX5" fmla="*/ 9944577 w 11767083"/>
              <a:gd name="connsiteY5" fmla="*/ 451 h 2888309"/>
              <a:gd name="connsiteX6" fmla="*/ 11767083 w 11767083"/>
              <a:gd name="connsiteY6" fmla="*/ 1436219 h 2888309"/>
              <a:gd name="connsiteX0" fmla="*/ 0 w 11767083"/>
              <a:gd name="connsiteY0" fmla="*/ 1540493 h 2888199"/>
              <a:gd name="connsiteX1" fmla="*/ 1902404 w 11767083"/>
              <a:gd name="connsiteY1" fmla="*/ 115419 h 2888199"/>
              <a:gd name="connsiteX2" fmla="*/ 3781382 w 11767083"/>
              <a:gd name="connsiteY2" fmla="*/ 1383638 h 2888199"/>
              <a:gd name="connsiteX3" fmla="*/ 5710989 w 11767083"/>
              <a:gd name="connsiteY3" fmla="*/ 2888030 h 2888199"/>
              <a:gd name="connsiteX4" fmla="*/ 7940842 w 11767083"/>
              <a:gd name="connsiteY4" fmla="*/ 1299861 h 2888199"/>
              <a:gd name="connsiteX5" fmla="*/ 9944577 w 11767083"/>
              <a:gd name="connsiteY5" fmla="*/ 451 h 2888199"/>
              <a:gd name="connsiteX6" fmla="*/ 11767083 w 11767083"/>
              <a:gd name="connsiteY6" fmla="*/ 1436219 h 2888199"/>
              <a:gd name="connsiteX0" fmla="*/ 0 w 11767083"/>
              <a:gd name="connsiteY0" fmla="*/ 1540493 h 2888225"/>
              <a:gd name="connsiteX1" fmla="*/ 1902404 w 11767083"/>
              <a:gd name="connsiteY1" fmla="*/ 115419 h 2888225"/>
              <a:gd name="connsiteX2" fmla="*/ 3781382 w 11767083"/>
              <a:gd name="connsiteY2" fmla="*/ 1383638 h 2888225"/>
              <a:gd name="connsiteX3" fmla="*/ 5710989 w 11767083"/>
              <a:gd name="connsiteY3" fmla="*/ 2888030 h 2888225"/>
              <a:gd name="connsiteX4" fmla="*/ 7940842 w 11767083"/>
              <a:gd name="connsiteY4" fmla="*/ 1299861 h 2888225"/>
              <a:gd name="connsiteX5" fmla="*/ 9944577 w 11767083"/>
              <a:gd name="connsiteY5" fmla="*/ 451 h 2888225"/>
              <a:gd name="connsiteX6" fmla="*/ 11767083 w 11767083"/>
              <a:gd name="connsiteY6" fmla="*/ 1436219 h 2888225"/>
              <a:gd name="connsiteX0" fmla="*/ 0 w 11767083"/>
              <a:gd name="connsiteY0" fmla="*/ 1540493 h 2888225"/>
              <a:gd name="connsiteX1" fmla="*/ 1902404 w 11767083"/>
              <a:gd name="connsiteY1" fmla="*/ 115419 h 2888225"/>
              <a:gd name="connsiteX2" fmla="*/ 3781382 w 11767083"/>
              <a:gd name="connsiteY2" fmla="*/ 1383638 h 2888225"/>
              <a:gd name="connsiteX3" fmla="*/ 5710989 w 11767083"/>
              <a:gd name="connsiteY3" fmla="*/ 2888030 h 2888225"/>
              <a:gd name="connsiteX4" fmla="*/ 7940842 w 11767083"/>
              <a:gd name="connsiteY4" fmla="*/ 1299861 h 2888225"/>
              <a:gd name="connsiteX5" fmla="*/ 9944577 w 11767083"/>
              <a:gd name="connsiteY5" fmla="*/ 451 h 2888225"/>
              <a:gd name="connsiteX6" fmla="*/ 11767083 w 11767083"/>
              <a:gd name="connsiteY6" fmla="*/ 1436219 h 2888225"/>
              <a:gd name="connsiteX0" fmla="*/ 0 w 11767083"/>
              <a:gd name="connsiteY0" fmla="*/ 1540493 h 2888176"/>
              <a:gd name="connsiteX1" fmla="*/ 1902404 w 11767083"/>
              <a:gd name="connsiteY1" fmla="*/ 115419 h 2888176"/>
              <a:gd name="connsiteX2" fmla="*/ 3781382 w 11767083"/>
              <a:gd name="connsiteY2" fmla="*/ 1383638 h 2888176"/>
              <a:gd name="connsiteX3" fmla="*/ 5710989 w 11767083"/>
              <a:gd name="connsiteY3" fmla="*/ 2888030 h 2888176"/>
              <a:gd name="connsiteX4" fmla="*/ 7940842 w 11767083"/>
              <a:gd name="connsiteY4" fmla="*/ 1299861 h 2888176"/>
              <a:gd name="connsiteX5" fmla="*/ 9944577 w 11767083"/>
              <a:gd name="connsiteY5" fmla="*/ 451 h 2888176"/>
              <a:gd name="connsiteX6" fmla="*/ 11767083 w 11767083"/>
              <a:gd name="connsiteY6" fmla="*/ 1436219 h 2888176"/>
              <a:gd name="connsiteX0" fmla="*/ 0 w 11767083"/>
              <a:gd name="connsiteY0" fmla="*/ 1540493 h 2888899"/>
              <a:gd name="connsiteX1" fmla="*/ 1902404 w 11767083"/>
              <a:gd name="connsiteY1" fmla="*/ 115419 h 2888899"/>
              <a:gd name="connsiteX2" fmla="*/ 3781382 w 11767083"/>
              <a:gd name="connsiteY2" fmla="*/ 1383638 h 2888899"/>
              <a:gd name="connsiteX3" fmla="*/ 5710989 w 11767083"/>
              <a:gd name="connsiteY3" fmla="*/ 2888030 h 2888899"/>
              <a:gd name="connsiteX4" fmla="*/ 7940842 w 11767083"/>
              <a:gd name="connsiteY4" fmla="*/ 1299861 h 2888899"/>
              <a:gd name="connsiteX5" fmla="*/ 9944577 w 11767083"/>
              <a:gd name="connsiteY5" fmla="*/ 451 h 2888899"/>
              <a:gd name="connsiteX6" fmla="*/ 11767083 w 11767083"/>
              <a:gd name="connsiteY6" fmla="*/ 1436219 h 2888899"/>
              <a:gd name="connsiteX0" fmla="*/ 0 w 11767083"/>
              <a:gd name="connsiteY0" fmla="*/ 1540542 h 2889015"/>
              <a:gd name="connsiteX1" fmla="*/ 1902404 w 11767083"/>
              <a:gd name="connsiteY1" fmla="*/ 115468 h 2889015"/>
              <a:gd name="connsiteX2" fmla="*/ 3781382 w 11767083"/>
              <a:gd name="connsiteY2" fmla="*/ 1383687 h 2889015"/>
              <a:gd name="connsiteX3" fmla="*/ 5710989 w 11767083"/>
              <a:gd name="connsiteY3" fmla="*/ 2888079 h 2889015"/>
              <a:gd name="connsiteX4" fmla="*/ 7940842 w 11767083"/>
              <a:gd name="connsiteY4" fmla="*/ 1299910 h 2889015"/>
              <a:gd name="connsiteX5" fmla="*/ 9944577 w 11767083"/>
              <a:gd name="connsiteY5" fmla="*/ 500 h 2889015"/>
              <a:gd name="connsiteX6" fmla="*/ 11767083 w 11767083"/>
              <a:gd name="connsiteY6" fmla="*/ 1436268 h 2889015"/>
              <a:gd name="connsiteX0" fmla="*/ 0 w 11767083"/>
              <a:gd name="connsiteY0" fmla="*/ 1574346 h 2922756"/>
              <a:gd name="connsiteX1" fmla="*/ 1902404 w 11767083"/>
              <a:gd name="connsiteY1" fmla="*/ 149272 h 2922756"/>
              <a:gd name="connsiteX2" fmla="*/ 3781382 w 11767083"/>
              <a:gd name="connsiteY2" fmla="*/ 1417491 h 2922756"/>
              <a:gd name="connsiteX3" fmla="*/ 5710989 w 11767083"/>
              <a:gd name="connsiteY3" fmla="*/ 2921883 h 2922756"/>
              <a:gd name="connsiteX4" fmla="*/ 7940842 w 11767083"/>
              <a:gd name="connsiteY4" fmla="*/ 1333714 h 2922756"/>
              <a:gd name="connsiteX5" fmla="*/ 10000211 w 11767083"/>
              <a:gd name="connsiteY5" fmla="*/ 437 h 2922756"/>
              <a:gd name="connsiteX6" fmla="*/ 11767083 w 11767083"/>
              <a:gd name="connsiteY6" fmla="*/ 1470072 h 2922756"/>
              <a:gd name="connsiteX0" fmla="*/ 0 w 11767083"/>
              <a:gd name="connsiteY0" fmla="*/ 1574346 h 2922756"/>
              <a:gd name="connsiteX1" fmla="*/ 1902404 w 11767083"/>
              <a:gd name="connsiteY1" fmla="*/ 149272 h 2922756"/>
              <a:gd name="connsiteX2" fmla="*/ 3781382 w 11767083"/>
              <a:gd name="connsiteY2" fmla="*/ 1417491 h 2922756"/>
              <a:gd name="connsiteX3" fmla="*/ 5710989 w 11767083"/>
              <a:gd name="connsiteY3" fmla="*/ 2921883 h 2922756"/>
              <a:gd name="connsiteX4" fmla="*/ 7940842 w 11767083"/>
              <a:gd name="connsiteY4" fmla="*/ 1333714 h 2922756"/>
              <a:gd name="connsiteX5" fmla="*/ 10000211 w 11767083"/>
              <a:gd name="connsiteY5" fmla="*/ 437 h 2922756"/>
              <a:gd name="connsiteX6" fmla="*/ 11767083 w 11767083"/>
              <a:gd name="connsiteY6" fmla="*/ 1470072 h 2922756"/>
              <a:gd name="connsiteX0" fmla="*/ 0 w 11767083"/>
              <a:gd name="connsiteY0" fmla="*/ 1574412 h 2922920"/>
              <a:gd name="connsiteX1" fmla="*/ 1902404 w 11767083"/>
              <a:gd name="connsiteY1" fmla="*/ 149338 h 2922920"/>
              <a:gd name="connsiteX2" fmla="*/ 3781382 w 11767083"/>
              <a:gd name="connsiteY2" fmla="*/ 1417557 h 2922920"/>
              <a:gd name="connsiteX3" fmla="*/ 5710989 w 11767083"/>
              <a:gd name="connsiteY3" fmla="*/ 2921949 h 2922920"/>
              <a:gd name="connsiteX4" fmla="*/ 7940842 w 11767083"/>
              <a:gd name="connsiteY4" fmla="*/ 1333780 h 2922920"/>
              <a:gd name="connsiteX5" fmla="*/ 10000211 w 11767083"/>
              <a:gd name="connsiteY5" fmla="*/ 503 h 2922920"/>
              <a:gd name="connsiteX6" fmla="*/ 11767083 w 11767083"/>
              <a:gd name="connsiteY6" fmla="*/ 1470138 h 2922920"/>
              <a:gd name="connsiteX0" fmla="*/ 0 w 11767083"/>
              <a:gd name="connsiteY0" fmla="*/ 1574412 h 2922920"/>
              <a:gd name="connsiteX1" fmla="*/ 1716957 w 11767083"/>
              <a:gd name="connsiteY1" fmla="*/ 149338 h 2922920"/>
              <a:gd name="connsiteX2" fmla="*/ 3781382 w 11767083"/>
              <a:gd name="connsiteY2" fmla="*/ 1417557 h 2922920"/>
              <a:gd name="connsiteX3" fmla="*/ 5710989 w 11767083"/>
              <a:gd name="connsiteY3" fmla="*/ 2921949 h 2922920"/>
              <a:gd name="connsiteX4" fmla="*/ 7940842 w 11767083"/>
              <a:gd name="connsiteY4" fmla="*/ 1333780 h 2922920"/>
              <a:gd name="connsiteX5" fmla="*/ 10000211 w 11767083"/>
              <a:gd name="connsiteY5" fmla="*/ 503 h 2922920"/>
              <a:gd name="connsiteX6" fmla="*/ 11767083 w 11767083"/>
              <a:gd name="connsiteY6" fmla="*/ 1470138 h 2922920"/>
              <a:gd name="connsiteX0" fmla="*/ 0 w 11767083"/>
              <a:gd name="connsiteY0" fmla="*/ 1574412 h 2922920"/>
              <a:gd name="connsiteX1" fmla="*/ 1716957 w 11767083"/>
              <a:gd name="connsiteY1" fmla="*/ 149338 h 2922920"/>
              <a:gd name="connsiteX2" fmla="*/ 3781382 w 11767083"/>
              <a:gd name="connsiteY2" fmla="*/ 1417557 h 2922920"/>
              <a:gd name="connsiteX3" fmla="*/ 5710989 w 11767083"/>
              <a:gd name="connsiteY3" fmla="*/ 2921949 h 2922920"/>
              <a:gd name="connsiteX4" fmla="*/ 7940842 w 11767083"/>
              <a:gd name="connsiteY4" fmla="*/ 1333780 h 2922920"/>
              <a:gd name="connsiteX5" fmla="*/ 10000211 w 11767083"/>
              <a:gd name="connsiteY5" fmla="*/ 503 h 2922920"/>
              <a:gd name="connsiteX6" fmla="*/ 11767083 w 11767083"/>
              <a:gd name="connsiteY6" fmla="*/ 1470138 h 2922920"/>
              <a:gd name="connsiteX0" fmla="*/ 0 w 11767083"/>
              <a:gd name="connsiteY0" fmla="*/ 1574412 h 2922920"/>
              <a:gd name="connsiteX1" fmla="*/ 1716957 w 11767083"/>
              <a:gd name="connsiteY1" fmla="*/ 149338 h 2922920"/>
              <a:gd name="connsiteX2" fmla="*/ 3781382 w 11767083"/>
              <a:gd name="connsiteY2" fmla="*/ 1417557 h 2922920"/>
              <a:gd name="connsiteX3" fmla="*/ 5710989 w 11767083"/>
              <a:gd name="connsiteY3" fmla="*/ 2921949 h 2922920"/>
              <a:gd name="connsiteX4" fmla="*/ 7940842 w 11767083"/>
              <a:gd name="connsiteY4" fmla="*/ 1333780 h 2922920"/>
              <a:gd name="connsiteX5" fmla="*/ 10000211 w 11767083"/>
              <a:gd name="connsiteY5" fmla="*/ 503 h 2922920"/>
              <a:gd name="connsiteX6" fmla="*/ 11767083 w 11767083"/>
              <a:gd name="connsiteY6" fmla="*/ 1470138 h 2922920"/>
              <a:gd name="connsiteX0" fmla="*/ 0 w 11767083"/>
              <a:gd name="connsiteY0" fmla="*/ 1574337 h 2804294"/>
              <a:gd name="connsiteX1" fmla="*/ 1716957 w 11767083"/>
              <a:gd name="connsiteY1" fmla="*/ 149263 h 2804294"/>
              <a:gd name="connsiteX2" fmla="*/ 3781382 w 11767083"/>
              <a:gd name="connsiteY2" fmla="*/ 1417482 h 2804294"/>
              <a:gd name="connsiteX3" fmla="*/ 5710989 w 11767083"/>
              <a:gd name="connsiteY3" fmla="*/ 2803340 h 2804294"/>
              <a:gd name="connsiteX4" fmla="*/ 7940842 w 11767083"/>
              <a:gd name="connsiteY4" fmla="*/ 1333705 h 2804294"/>
              <a:gd name="connsiteX5" fmla="*/ 10000211 w 11767083"/>
              <a:gd name="connsiteY5" fmla="*/ 428 h 2804294"/>
              <a:gd name="connsiteX6" fmla="*/ 11767083 w 11767083"/>
              <a:gd name="connsiteY6" fmla="*/ 1470063 h 2804294"/>
              <a:gd name="connsiteX0" fmla="*/ 0 w 11767083"/>
              <a:gd name="connsiteY0" fmla="*/ 1591262 h 2821221"/>
              <a:gd name="connsiteX1" fmla="*/ 1716957 w 11767083"/>
              <a:gd name="connsiteY1" fmla="*/ 166188 h 2821221"/>
              <a:gd name="connsiteX2" fmla="*/ 3781382 w 11767083"/>
              <a:gd name="connsiteY2" fmla="*/ 1434407 h 2821221"/>
              <a:gd name="connsiteX3" fmla="*/ 5710989 w 11767083"/>
              <a:gd name="connsiteY3" fmla="*/ 2820265 h 2821221"/>
              <a:gd name="connsiteX4" fmla="*/ 7940842 w 11767083"/>
              <a:gd name="connsiteY4" fmla="*/ 1350630 h 2821221"/>
              <a:gd name="connsiteX5" fmla="*/ 9888942 w 11767083"/>
              <a:gd name="connsiteY5" fmla="*/ 420 h 2821221"/>
              <a:gd name="connsiteX6" fmla="*/ 11767083 w 11767083"/>
              <a:gd name="connsiteY6" fmla="*/ 1486988 h 2821221"/>
              <a:gd name="connsiteX0" fmla="*/ 0 w 11767083"/>
              <a:gd name="connsiteY0" fmla="*/ 1692827 h 2922801"/>
              <a:gd name="connsiteX1" fmla="*/ 1716957 w 11767083"/>
              <a:gd name="connsiteY1" fmla="*/ 267753 h 2922801"/>
              <a:gd name="connsiteX2" fmla="*/ 3781382 w 11767083"/>
              <a:gd name="connsiteY2" fmla="*/ 1535972 h 2922801"/>
              <a:gd name="connsiteX3" fmla="*/ 5710989 w 11767083"/>
              <a:gd name="connsiteY3" fmla="*/ 2921830 h 2922801"/>
              <a:gd name="connsiteX4" fmla="*/ 7940842 w 11767083"/>
              <a:gd name="connsiteY4" fmla="*/ 1452195 h 2922801"/>
              <a:gd name="connsiteX5" fmla="*/ 9888942 w 11767083"/>
              <a:gd name="connsiteY5" fmla="*/ 385 h 2922801"/>
              <a:gd name="connsiteX6" fmla="*/ 11767083 w 11767083"/>
              <a:gd name="connsiteY6" fmla="*/ 1588553 h 2922801"/>
              <a:gd name="connsiteX0" fmla="*/ 0 w 11767083"/>
              <a:gd name="connsiteY0" fmla="*/ 1692862 h 2922921"/>
              <a:gd name="connsiteX1" fmla="*/ 1716957 w 11767083"/>
              <a:gd name="connsiteY1" fmla="*/ 267788 h 2922921"/>
              <a:gd name="connsiteX2" fmla="*/ 3781382 w 11767083"/>
              <a:gd name="connsiteY2" fmla="*/ 1536007 h 2922921"/>
              <a:gd name="connsiteX3" fmla="*/ 5710989 w 11767083"/>
              <a:gd name="connsiteY3" fmla="*/ 2921865 h 2922921"/>
              <a:gd name="connsiteX4" fmla="*/ 7940842 w 11767083"/>
              <a:gd name="connsiteY4" fmla="*/ 1452230 h 2922921"/>
              <a:gd name="connsiteX5" fmla="*/ 9888942 w 11767083"/>
              <a:gd name="connsiteY5" fmla="*/ 420 h 2922921"/>
              <a:gd name="connsiteX6" fmla="*/ 11767083 w 11767083"/>
              <a:gd name="connsiteY6" fmla="*/ 1588588 h 2922921"/>
              <a:gd name="connsiteX0" fmla="*/ 0 w 11767083"/>
              <a:gd name="connsiteY0" fmla="*/ 1692862 h 2922921"/>
              <a:gd name="connsiteX1" fmla="*/ 1716957 w 11767083"/>
              <a:gd name="connsiteY1" fmla="*/ 267788 h 2922921"/>
              <a:gd name="connsiteX2" fmla="*/ 3781382 w 11767083"/>
              <a:gd name="connsiteY2" fmla="*/ 1536007 h 2922921"/>
              <a:gd name="connsiteX3" fmla="*/ 5710989 w 11767083"/>
              <a:gd name="connsiteY3" fmla="*/ 2921865 h 2922921"/>
              <a:gd name="connsiteX4" fmla="*/ 7940842 w 11767083"/>
              <a:gd name="connsiteY4" fmla="*/ 1452230 h 2922921"/>
              <a:gd name="connsiteX5" fmla="*/ 9888942 w 11767083"/>
              <a:gd name="connsiteY5" fmla="*/ 420 h 2922921"/>
              <a:gd name="connsiteX6" fmla="*/ 11767083 w 11767083"/>
              <a:gd name="connsiteY6" fmla="*/ 1588588 h 2922921"/>
              <a:gd name="connsiteX0" fmla="*/ 0 w 11767083"/>
              <a:gd name="connsiteY0" fmla="*/ 1692862 h 2921872"/>
              <a:gd name="connsiteX1" fmla="*/ 1716957 w 11767083"/>
              <a:gd name="connsiteY1" fmla="*/ 267788 h 2921872"/>
              <a:gd name="connsiteX2" fmla="*/ 3781382 w 11767083"/>
              <a:gd name="connsiteY2" fmla="*/ 1536007 h 2921872"/>
              <a:gd name="connsiteX3" fmla="*/ 5710989 w 11767083"/>
              <a:gd name="connsiteY3" fmla="*/ 2921865 h 2921872"/>
              <a:gd name="connsiteX4" fmla="*/ 7940842 w 11767083"/>
              <a:gd name="connsiteY4" fmla="*/ 1452230 h 2921872"/>
              <a:gd name="connsiteX5" fmla="*/ 9888942 w 11767083"/>
              <a:gd name="connsiteY5" fmla="*/ 420 h 2921872"/>
              <a:gd name="connsiteX6" fmla="*/ 11767083 w 11767083"/>
              <a:gd name="connsiteY6" fmla="*/ 1588588 h 2921872"/>
              <a:gd name="connsiteX0" fmla="*/ 0 w 11767083"/>
              <a:gd name="connsiteY0" fmla="*/ 1692471 h 2921481"/>
              <a:gd name="connsiteX1" fmla="*/ 1716957 w 11767083"/>
              <a:gd name="connsiteY1" fmla="*/ 267397 h 2921481"/>
              <a:gd name="connsiteX2" fmla="*/ 3781382 w 11767083"/>
              <a:gd name="connsiteY2" fmla="*/ 1535616 h 2921481"/>
              <a:gd name="connsiteX3" fmla="*/ 5710989 w 11767083"/>
              <a:gd name="connsiteY3" fmla="*/ 2921474 h 2921481"/>
              <a:gd name="connsiteX4" fmla="*/ 7940842 w 11767083"/>
              <a:gd name="connsiteY4" fmla="*/ 1451839 h 2921481"/>
              <a:gd name="connsiteX5" fmla="*/ 9888942 w 11767083"/>
              <a:gd name="connsiteY5" fmla="*/ 29 h 2921481"/>
              <a:gd name="connsiteX6" fmla="*/ 11767083 w 11767083"/>
              <a:gd name="connsiteY6" fmla="*/ 1588197 h 2921481"/>
              <a:gd name="connsiteX0" fmla="*/ 0 w 11767083"/>
              <a:gd name="connsiteY0" fmla="*/ 1692470 h 2921480"/>
              <a:gd name="connsiteX1" fmla="*/ 1716957 w 11767083"/>
              <a:gd name="connsiteY1" fmla="*/ 267396 h 2921480"/>
              <a:gd name="connsiteX2" fmla="*/ 3781382 w 11767083"/>
              <a:gd name="connsiteY2" fmla="*/ 1535615 h 2921480"/>
              <a:gd name="connsiteX3" fmla="*/ 5710989 w 11767083"/>
              <a:gd name="connsiteY3" fmla="*/ 2921473 h 2921480"/>
              <a:gd name="connsiteX4" fmla="*/ 7940842 w 11767083"/>
              <a:gd name="connsiteY4" fmla="*/ 1451838 h 2921480"/>
              <a:gd name="connsiteX5" fmla="*/ 9888942 w 11767083"/>
              <a:gd name="connsiteY5" fmla="*/ 28 h 2921480"/>
              <a:gd name="connsiteX6" fmla="*/ 11767083 w 11767083"/>
              <a:gd name="connsiteY6" fmla="*/ 1588196 h 2921480"/>
              <a:gd name="connsiteX0" fmla="*/ 0 w 11767083"/>
              <a:gd name="connsiteY0" fmla="*/ 1692468 h 2921477"/>
              <a:gd name="connsiteX1" fmla="*/ 1716957 w 11767083"/>
              <a:gd name="connsiteY1" fmla="*/ 267394 h 2921477"/>
              <a:gd name="connsiteX2" fmla="*/ 3781382 w 11767083"/>
              <a:gd name="connsiteY2" fmla="*/ 1535613 h 2921477"/>
              <a:gd name="connsiteX3" fmla="*/ 5710989 w 11767083"/>
              <a:gd name="connsiteY3" fmla="*/ 2921471 h 2921477"/>
              <a:gd name="connsiteX4" fmla="*/ 7940842 w 11767083"/>
              <a:gd name="connsiteY4" fmla="*/ 1451836 h 2921477"/>
              <a:gd name="connsiteX5" fmla="*/ 10000211 w 11767083"/>
              <a:gd name="connsiteY5" fmla="*/ 26 h 2921477"/>
              <a:gd name="connsiteX6" fmla="*/ 11767083 w 11767083"/>
              <a:gd name="connsiteY6" fmla="*/ 1588194 h 2921477"/>
              <a:gd name="connsiteX0" fmla="*/ 0 w 11767083"/>
              <a:gd name="connsiteY0" fmla="*/ 1692470 h 2921480"/>
              <a:gd name="connsiteX1" fmla="*/ 1716957 w 11767083"/>
              <a:gd name="connsiteY1" fmla="*/ 267396 h 2921480"/>
              <a:gd name="connsiteX2" fmla="*/ 3781382 w 11767083"/>
              <a:gd name="connsiteY2" fmla="*/ 1535615 h 2921480"/>
              <a:gd name="connsiteX3" fmla="*/ 5710989 w 11767083"/>
              <a:gd name="connsiteY3" fmla="*/ 2921473 h 2921480"/>
              <a:gd name="connsiteX4" fmla="*/ 7940842 w 11767083"/>
              <a:gd name="connsiteY4" fmla="*/ 1451838 h 2921480"/>
              <a:gd name="connsiteX5" fmla="*/ 10000211 w 11767083"/>
              <a:gd name="connsiteY5" fmla="*/ 28 h 2921480"/>
              <a:gd name="connsiteX6" fmla="*/ 11767083 w 11767083"/>
              <a:gd name="connsiteY6" fmla="*/ 1588196 h 2921480"/>
              <a:gd name="connsiteX0" fmla="*/ 0 w 11767083"/>
              <a:gd name="connsiteY0" fmla="*/ 1692471 h 2921481"/>
              <a:gd name="connsiteX1" fmla="*/ 1716957 w 11767083"/>
              <a:gd name="connsiteY1" fmla="*/ 267397 h 2921481"/>
              <a:gd name="connsiteX2" fmla="*/ 3781382 w 11767083"/>
              <a:gd name="connsiteY2" fmla="*/ 1535616 h 2921481"/>
              <a:gd name="connsiteX3" fmla="*/ 5710989 w 11767083"/>
              <a:gd name="connsiteY3" fmla="*/ 2921474 h 2921481"/>
              <a:gd name="connsiteX4" fmla="*/ 7940842 w 11767083"/>
              <a:gd name="connsiteY4" fmla="*/ 1451839 h 2921481"/>
              <a:gd name="connsiteX5" fmla="*/ 10000211 w 11767083"/>
              <a:gd name="connsiteY5" fmla="*/ 29 h 2921481"/>
              <a:gd name="connsiteX6" fmla="*/ 11767083 w 11767083"/>
              <a:gd name="connsiteY6" fmla="*/ 1588197 h 2921481"/>
              <a:gd name="connsiteX0" fmla="*/ 0 w 11767083"/>
              <a:gd name="connsiteY0" fmla="*/ 1472341 h 2701350"/>
              <a:gd name="connsiteX1" fmla="*/ 1716957 w 11767083"/>
              <a:gd name="connsiteY1" fmla="*/ 47267 h 2701350"/>
              <a:gd name="connsiteX2" fmla="*/ 3781382 w 11767083"/>
              <a:gd name="connsiteY2" fmla="*/ 1315486 h 2701350"/>
              <a:gd name="connsiteX3" fmla="*/ 5710989 w 11767083"/>
              <a:gd name="connsiteY3" fmla="*/ 2701344 h 2701350"/>
              <a:gd name="connsiteX4" fmla="*/ 7940842 w 11767083"/>
              <a:gd name="connsiteY4" fmla="*/ 1231709 h 2701350"/>
              <a:gd name="connsiteX5" fmla="*/ 9981666 w 11767083"/>
              <a:gd name="connsiteY5" fmla="*/ 32 h 2701350"/>
              <a:gd name="connsiteX6" fmla="*/ 11767083 w 11767083"/>
              <a:gd name="connsiteY6" fmla="*/ 1368067 h 2701350"/>
              <a:gd name="connsiteX0" fmla="*/ 0 w 11767083"/>
              <a:gd name="connsiteY0" fmla="*/ 1472345 h 2701355"/>
              <a:gd name="connsiteX1" fmla="*/ 1716957 w 11767083"/>
              <a:gd name="connsiteY1" fmla="*/ 47271 h 2701355"/>
              <a:gd name="connsiteX2" fmla="*/ 3781382 w 11767083"/>
              <a:gd name="connsiteY2" fmla="*/ 1315490 h 2701355"/>
              <a:gd name="connsiteX3" fmla="*/ 5710989 w 11767083"/>
              <a:gd name="connsiteY3" fmla="*/ 2701348 h 2701355"/>
              <a:gd name="connsiteX4" fmla="*/ 7940842 w 11767083"/>
              <a:gd name="connsiteY4" fmla="*/ 1231713 h 2701355"/>
              <a:gd name="connsiteX5" fmla="*/ 9981666 w 11767083"/>
              <a:gd name="connsiteY5" fmla="*/ 36 h 2701355"/>
              <a:gd name="connsiteX6" fmla="*/ 11767083 w 11767083"/>
              <a:gd name="connsiteY6" fmla="*/ 1368071 h 2701355"/>
              <a:gd name="connsiteX0" fmla="*/ 0 w 10050126"/>
              <a:gd name="connsiteY0" fmla="*/ 47271 h 2701355"/>
              <a:gd name="connsiteX1" fmla="*/ 2064425 w 10050126"/>
              <a:gd name="connsiteY1" fmla="*/ 1315490 h 2701355"/>
              <a:gd name="connsiteX2" fmla="*/ 3994032 w 10050126"/>
              <a:gd name="connsiteY2" fmla="*/ 2701348 h 2701355"/>
              <a:gd name="connsiteX3" fmla="*/ 6223885 w 10050126"/>
              <a:gd name="connsiteY3" fmla="*/ 1231713 h 2701355"/>
              <a:gd name="connsiteX4" fmla="*/ 8264709 w 10050126"/>
              <a:gd name="connsiteY4" fmla="*/ 36 h 2701355"/>
              <a:gd name="connsiteX5" fmla="*/ 10050126 w 10050126"/>
              <a:gd name="connsiteY5" fmla="*/ 1368071 h 2701355"/>
              <a:gd name="connsiteX0" fmla="*/ 0 w 8264709"/>
              <a:gd name="connsiteY0" fmla="*/ 47271 h 2701355"/>
              <a:gd name="connsiteX1" fmla="*/ 2064425 w 8264709"/>
              <a:gd name="connsiteY1" fmla="*/ 1315490 h 2701355"/>
              <a:gd name="connsiteX2" fmla="*/ 3994032 w 8264709"/>
              <a:gd name="connsiteY2" fmla="*/ 2701348 h 2701355"/>
              <a:gd name="connsiteX3" fmla="*/ 6223885 w 8264709"/>
              <a:gd name="connsiteY3" fmla="*/ 1231713 h 2701355"/>
              <a:gd name="connsiteX4" fmla="*/ 8264709 w 8264709"/>
              <a:gd name="connsiteY4" fmla="*/ 36 h 270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4709" h="2701355">
                <a:moveTo>
                  <a:pt x="0" y="47271"/>
                </a:moveTo>
                <a:cubicBezTo>
                  <a:pt x="1297843" y="38063"/>
                  <a:pt x="1602747" y="754610"/>
                  <a:pt x="2064425" y="1315490"/>
                </a:cubicBezTo>
                <a:cubicBezTo>
                  <a:pt x="2526103" y="1876370"/>
                  <a:pt x="2892803" y="2698378"/>
                  <a:pt x="3994032" y="2701348"/>
                </a:cubicBezTo>
                <a:cubicBezTo>
                  <a:pt x="5095261" y="2704318"/>
                  <a:pt x="5716097" y="1783532"/>
                  <a:pt x="6223885" y="1231713"/>
                </a:cubicBezTo>
                <a:cubicBezTo>
                  <a:pt x="6731673" y="679894"/>
                  <a:pt x="6984677" y="-5756"/>
                  <a:pt x="8264709" y="36"/>
                </a:cubicBezTo>
              </a:path>
            </a:pathLst>
          </a:custGeom>
          <a:noFill/>
          <a:ln w="6350" cap="rnd" cmpd="sng" algn="ctr">
            <a:solidFill>
              <a:schemeClr val="bg1">
                <a:lumMod val="75000"/>
              </a:schemeClr>
            </a:solidFill>
            <a:prstDash val="sysDash"/>
            <a:headEnd type="none" w="med" len="med"/>
            <a:tailEnd type="none" w="med" len="me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16">
              <a:defRPr/>
            </a:pPr>
            <a:endParaRPr lang="en-US">
              <a:solidFill>
                <a:srgbClr val="FFFFFF"/>
              </a:solidFill>
            </a:endParaRPr>
          </a:p>
        </p:txBody>
      </p:sp>
      <p:sp>
        <p:nvSpPr>
          <p:cNvPr id="93" name="Freeform 53">
            <a:extLst>
              <a:ext uri="{FF2B5EF4-FFF2-40B4-BE49-F238E27FC236}">
                <a16:creationId xmlns:a16="http://schemas.microsoft.com/office/drawing/2014/main" id="{23FA99B8-39C0-4239-9339-64D4D04ACBF5}"/>
              </a:ext>
            </a:extLst>
          </p:cNvPr>
          <p:cNvSpPr>
            <a:spLocks/>
          </p:cNvSpPr>
          <p:nvPr/>
        </p:nvSpPr>
        <p:spPr bwMode="auto">
          <a:xfrm rot="14021118" flipV="1">
            <a:off x="3782606" y="3338759"/>
            <a:ext cx="76898" cy="163055"/>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cap="flat" cmpd="sng" algn="ctr">
            <a:solidFill>
              <a:schemeClr val="bg1">
                <a:lumMod val="75000"/>
              </a:schemeClr>
            </a:solidFill>
            <a:prstDash val="solid"/>
            <a:miter lim="800000"/>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defRPr/>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94" name="Freeform 54">
            <a:extLst>
              <a:ext uri="{FF2B5EF4-FFF2-40B4-BE49-F238E27FC236}">
                <a16:creationId xmlns:a16="http://schemas.microsoft.com/office/drawing/2014/main" id="{717D6E3C-9696-4B59-983E-049B2C426E47}"/>
              </a:ext>
            </a:extLst>
          </p:cNvPr>
          <p:cNvSpPr>
            <a:spLocks/>
          </p:cNvSpPr>
          <p:nvPr/>
        </p:nvSpPr>
        <p:spPr bwMode="auto">
          <a:xfrm rot="3221118" flipV="1">
            <a:off x="4124524" y="3840018"/>
            <a:ext cx="76898" cy="163055"/>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cap="flat" cmpd="sng" algn="ctr">
            <a:solidFill>
              <a:schemeClr val="bg1">
                <a:lumMod val="75000"/>
              </a:schemeClr>
            </a:solidFill>
            <a:prstDash val="solid"/>
            <a:miter lim="800000"/>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defRPr/>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95" name="Freeform 55">
            <a:extLst>
              <a:ext uri="{FF2B5EF4-FFF2-40B4-BE49-F238E27FC236}">
                <a16:creationId xmlns:a16="http://schemas.microsoft.com/office/drawing/2014/main" id="{679C29D0-AD35-4D7C-8711-430EBEF06E87}"/>
              </a:ext>
            </a:extLst>
          </p:cNvPr>
          <p:cNvSpPr>
            <a:spLocks/>
          </p:cNvSpPr>
          <p:nvPr/>
        </p:nvSpPr>
        <p:spPr bwMode="auto">
          <a:xfrm rot="12095800" flipV="1">
            <a:off x="5737487" y="5276455"/>
            <a:ext cx="76898" cy="163055"/>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cap="flat" cmpd="sng" algn="ctr">
            <a:solidFill>
              <a:schemeClr val="bg1">
                <a:lumMod val="75000"/>
              </a:schemeClr>
            </a:solidFill>
            <a:prstDash val="solid"/>
            <a:miter lim="800000"/>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defRPr/>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96" name="Freeform 61">
            <a:extLst>
              <a:ext uri="{FF2B5EF4-FFF2-40B4-BE49-F238E27FC236}">
                <a16:creationId xmlns:a16="http://schemas.microsoft.com/office/drawing/2014/main" id="{1F8D8DA4-A785-4627-9887-B6B3B2A0F330}"/>
              </a:ext>
            </a:extLst>
          </p:cNvPr>
          <p:cNvSpPr>
            <a:spLocks/>
          </p:cNvSpPr>
          <p:nvPr/>
        </p:nvSpPr>
        <p:spPr bwMode="auto">
          <a:xfrm rot="20321118" flipV="1">
            <a:off x="6460269" y="5193042"/>
            <a:ext cx="76898" cy="163055"/>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cap="flat" cmpd="sng" algn="ctr">
            <a:solidFill>
              <a:schemeClr val="bg1">
                <a:lumMod val="75000"/>
              </a:schemeClr>
            </a:solidFill>
            <a:prstDash val="solid"/>
            <a:miter lim="800000"/>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defRPr/>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97" name="Freeform 62">
            <a:extLst>
              <a:ext uri="{FF2B5EF4-FFF2-40B4-BE49-F238E27FC236}">
                <a16:creationId xmlns:a16="http://schemas.microsoft.com/office/drawing/2014/main" id="{49620811-1B3D-4ECD-BFF9-3CF3069E3754}"/>
              </a:ext>
            </a:extLst>
          </p:cNvPr>
          <p:cNvSpPr>
            <a:spLocks/>
          </p:cNvSpPr>
          <p:nvPr/>
        </p:nvSpPr>
        <p:spPr bwMode="auto">
          <a:xfrm rot="7721118" flipV="1">
            <a:off x="7162311" y="4755019"/>
            <a:ext cx="76898" cy="163055"/>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cap="flat" cmpd="sng" algn="ctr">
            <a:solidFill>
              <a:schemeClr val="bg1">
                <a:lumMod val="75000"/>
              </a:schemeClr>
            </a:solidFill>
            <a:prstDash val="solid"/>
            <a:miter lim="800000"/>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defRPr/>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99" name="TextBox 98">
            <a:extLst>
              <a:ext uri="{FF2B5EF4-FFF2-40B4-BE49-F238E27FC236}">
                <a16:creationId xmlns:a16="http://schemas.microsoft.com/office/drawing/2014/main" id="{84D044B2-B798-410C-B249-6F0F231CDC3D}"/>
              </a:ext>
            </a:extLst>
          </p:cNvPr>
          <p:cNvSpPr txBox="1"/>
          <p:nvPr/>
        </p:nvSpPr>
        <p:spPr>
          <a:xfrm>
            <a:off x="5354890" y="1582721"/>
            <a:ext cx="1101905" cy="332399"/>
          </a:xfrm>
          <a:prstGeom prst="rect">
            <a:avLst/>
          </a:prstGeom>
          <a:noFill/>
        </p:spPr>
        <p:txBody>
          <a:bodyPr wrap="none" lIns="0" tIns="0" rIns="0" bIns="0" rtlCol="0">
            <a:spAutoFit/>
          </a:bodyPr>
          <a:lstStyle/>
          <a:p>
            <a:pPr defTabSz="914016">
              <a:lnSpc>
                <a:spcPct val="90000"/>
              </a:lnSpc>
              <a:spcAft>
                <a:spcPts val="588"/>
              </a:spcAft>
              <a:defRPr/>
            </a:pPr>
            <a:r>
              <a:rPr lang="en-US" sz="2400" spc="10" dirty="0">
                <a:solidFill>
                  <a:schemeClr val="tx2"/>
                </a:solidFill>
                <a:latin typeface="+mj-lt"/>
                <a:cs typeface="Segoe UI Semibold" panose="020B0702040204020203" pitchFamily="34" charset="0"/>
              </a:rPr>
              <a:t>Insights</a:t>
            </a:r>
          </a:p>
        </p:txBody>
      </p:sp>
      <p:sp>
        <p:nvSpPr>
          <p:cNvPr id="100" name="Freeform 56">
            <a:extLst>
              <a:ext uri="{FF2B5EF4-FFF2-40B4-BE49-F238E27FC236}">
                <a16:creationId xmlns:a16="http://schemas.microsoft.com/office/drawing/2014/main" id="{EF5C48F1-6679-427A-93F6-8BF96E9ADED6}"/>
              </a:ext>
            </a:extLst>
          </p:cNvPr>
          <p:cNvSpPr>
            <a:spLocks/>
          </p:cNvSpPr>
          <p:nvPr/>
        </p:nvSpPr>
        <p:spPr bwMode="auto">
          <a:xfrm rot="18521118" flipV="1">
            <a:off x="8402226" y="3259075"/>
            <a:ext cx="76898" cy="163055"/>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cap="flat" cmpd="sng" algn="ctr">
            <a:solidFill>
              <a:schemeClr val="bg1">
                <a:lumMod val="75000"/>
              </a:schemeClr>
            </a:solidFill>
            <a:prstDash val="solid"/>
            <a:miter lim="800000"/>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defRPr/>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102" name="Freeform 57">
            <a:extLst>
              <a:ext uri="{FF2B5EF4-FFF2-40B4-BE49-F238E27FC236}">
                <a16:creationId xmlns:a16="http://schemas.microsoft.com/office/drawing/2014/main" id="{7AF24173-E16A-4C28-B4F6-1FF49C3B5057}"/>
              </a:ext>
            </a:extLst>
          </p:cNvPr>
          <p:cNvSpPr>
            <a:spLocks/>
          </p:cNvSpPr>
          <p:nvPr/>
        </p:nvSpPr>
        <p:spPr bwMode="auto">
          <a:xfrm rot="8561386" flipV="1">
            <a:off x="9015142" y="2648692"/>
            <a:ext cx="76898" cy="163055"/>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cap="flat" cmpd="sng" algn="ctr">
            <a:solidFill>
              <a:schemeClr val="bg1">
                <a:lumMod val="75000"/>
              </a:schemeClr>
            </a:solidFill>
            <a:prstDash val="solid"/>
            <a:miter lim="800000"/>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defRPr/>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106" name="Freeform 58">
            <a:extLst>
              <a:ext uri="{FF2B5EF4-FFF2-40B4-BE49-F238E27FC236}">
                <a16:creationId xmlns:a16="http://schemas.microsoft.com/office/drawing/2014/main" id="{8623A47C-3B2E-44A1-8509-848D40C5E5DE}"/>
              </a:ext>
            </a:extLst>
          </p:cNvPr>
          <p:cNvSpPr>
            <a:spLocks/>
          </p:cNvSpPr>
          <p:nvPr/>
        </p:nvSpPr>
        <p:spPr bwMode="auto">
          <a:xfrm rot="21221118" flipV="1">
            <a:off x="9874877" y="2422160"/>
            <a:ext cx="76898" cy="163055"/>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cap="flat" cmpd="sng" algn="ctr">
            <a:solidFill>
              <a:schemeClr val="bg1">
                <a:lumMod val="75000"/>
              </a:schemeClr>
            </a:solidFill>
            <a:prstDash val="solid"/>
            <a:miter lim="800000"/>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defRPr/>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107" name="TextBox 106">
            <a:extLst>
              <a:ext uri="{FF2B5EF4-FFF2-40B4-BE49-F238E27FC236}">
                <a16:creationId xmlns:a16="http://schemas.microsoft.com/office/drawing/2014/main" id="{C44880E5-A25C-47A5-8B41-DC47A6B02407}"/>
              </a:ext>
            </a:extLst>
          </p:cNvPr>
          <p:cNvSpPr txBox="1"/>
          <p:nvPr/>
        </p:nvSpPr>
        <p:spPr>
          <a:xfrm>
            <a:off x="8981757" y="5648679"/>
            <a:ext cx="2012923" cy="332399"/>
          </a:xfrm>
          <a:prstGeom prst="rect">
            <a:avLst/>
          </a:prstGeom>
          <a:noFill/>
        </p:spPr>
        <p:txBody>
          <a:bodyPr wrap="none" lIns="0" tIns="0" rIns="0" bIns="0" rtlCol="0">
            <a:spAutoFit/>
          </a:bodyPr>
          <a:lstStyle/>
          <a:p>
            <a:pPr defTabSz="914016">
              <a:lnSpc>
                <a:spcPct val="90000"/>
              </a:lnSpc>
              <a:spcAft>
                <a:spcPts val="588"/>
              </a:spcAft>
              <a:defRPr/>
            </a:pPr>
            <a:r>
              <a:rPr lang="en-US" sz="2400" spc="10" dirty="0">
                <a:solidFill>
                  <a:schemeClr val="tx2"/>
                </a:solidFill>
                <a:latin typeface="+mj-lt"/>
                <a:cs typeface="Segoe UI Semibold" panose="020B0702040204020203" pitchFamily="34" charset="0"/>
              </a:rPr>
              <a:t>Virtual agents</a:t>
            </a:r>
          </a:p>
        </p:txBody>
      </p:sp>
      <p:sp>
        <p:nvSpPr>
          <p:cNvPr id="108" name="Freeform 45">
            <a:extLst>
              <a:ext uri="{FF2B5EF4-FFF2-40B4-BE49-F238E27FC236}">
                <a16:creationId xmlns:a16="http://schemas.microsoft.com/office/drawing/2014/main" id="{33B2DACC-4222-4BDE-8A79-B153BE795CFC}"/>
              </a:ext>
            </a:extLst>
          </p:cNvPr>
          <p:cNvSpPr>
            <a:spLocks/>
          </p:cNvSpPr>
          <p:nvPr/>
        </p:nvSpPr>
        <p:spPr bwMode="auto">
          <a:xfrm rot="11321118" flipV="1">
            <a:off x="2329434" y="2476948"/>
            <a:ext cx="76898" cy="163055"/>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cap="flat" cmpd="sng" algn="ctr">
            <a:solidFill>
              <a:schemeClr val="bg1">
                <a:lumMod val="75000"/>
              </a:schemeClr>
            </a:solidFill>
            <a:prstDash val="solid"/>
            <a:miter lim="800000"/>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defRPr/>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109" name="Freeform 52">
            <a:extLst>
              <a:ext uri="{FF2B5EF4-FFF2-40B4-BE49-F238E27FC236}">
                <a16:creationId xmlns:a16="http://schemas.microsoft.com/office/drawing/2014/main" id="{D79419E1-EE3F-44C8-B773-28AAF67D2389}"/>
              </a:ext>
            </a:extLst>
          </p:cNvPr>
          <p:cNvSpPr>
            <a:spLocks/>
          </p:cNvSpPr>
          <p:nvPr/>
        </p:nvSpPr>
        <p:spPr bwMode="auto">
          <a:xfrm rot="2262713" flipV="1">
            <a:off x="3187235" y="2725803"/>
            <a:ext cx="76898" cy="163055"/>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cap="flat" cmpd="sng" algn="ctr">
            <a:solidFill>
              <a:schemeClr val="bg1">
                <a:lumMod val="75000"/>
              </a:schemeClr>
            </a:solidFill>
            <a:prstDash val="solid"/>
            <a:miter lim="800000"/>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defRPr/>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110" name="TextBox 109">
            <a:extLst>
              <a:ext uri="{FF2B5EF4-FFF2-40B4-BE49-F238E27FC236}">
                <a16:creationId xmlns:a16="http://schemas.microsoft.com/office/drawing/2014/main" id="{7876E7BA-3A31-4B58-8254-0DBD242A9C56}"/>
              </a:ext>
            </a:extLst>
          </p:cNvPr>
          <p:cNvSpPr txBox="1"/>
          <p:nvPr/>
        </p:nvSpPr>
        <p:spPr>
          <a:xfrm>
            <a:off x="814148" y="5648679"/>
            <a:ext cx="2453172" cy="332399"/>
          </a:xfrm>
          <a:prstGeom prst="rect">
            <a:avLst/>
          </a:prstGeom>
          <a:noFill/>
        </p:spPr>
        <p:txBody>
          <a:bodyPr wrap="none" lIns="0" tIns="0" rIns="0" bIns="0" rtlCol="0">
            <a:spAutoFit/>
          </a:bodyPr>
          <a:lstStyle/>
          <a:p>
            <a:pPr defTabSz="914016">
              <a:lnSpc>
                <a:spcPct val="90000"/>
              </a:lnSpc>
              <a:spcAft>
                <a:spcPts val="588"/>
              </a:spcAft>
              <a:defRPr/>
            </a:pPr>
            <a:r>
              <a:rPr lang="en-US" sz="2400" spc="10" dirty="0">
                <a:solidFill>
                  <a:schemeClr val="tx2"/>
                </a:solidFill>
                <a:latin typeface="+mj-lt"/>
                <a:cs typeface="Segoe UI Semibold" panose="020B0702040204020203" pitchFamily="34" charset="0"/>
              </a:rPr>
              <a:t>Customer service</a:t>
            </a:r>
          </a:p>
        </p:txBody>
      </p:sp>
      <p:sp>
        <p:nvSpPr>
          <p:cNvPr id="119" name="Freeform 53">
            <a:extLst>
              <a:ext uri="{FF2B5EF4-FFF2-40B4-BE49-F238E27FC236}">
                <a16:creationId xmlns:a16="http://schemas.microsoft.com/office/drawing/2014/main" id="{2377FE73-6FDC-486C-A6EE-3E4F83581029}"/>
              </a:ext>
            </a:extLst>
          </p:cNvPr>
          <p:cNvSpPr>
            <a:spLocks/>
          </p:cNvSpPr>
          <p:nvPr/>
        </p:nvSpPr>
        <p:spPr bwMode="auto">
          <a:xfrm rot="14021118" flipV="1">
            <a:off x="4604449" y="4536919"/>
            <a:ext cx="76898" cy="163055"/>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cap="flat" cmpd="sng" algn="ctr">
            <a:solidFill>
              <a:schemeClr val="bg1">
                <a:lumMod val="75000"/>
              </a:schemeClr>
            </a:solidFill>
            <a:prstDash val="solid"/>
            <a:miter lim="800000"/>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defRPr/>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120" name="Freeform 61">
            <a:extLst>
              <a:ext uri="{FF2B5EF4-FFF2-40B4-BE49-F238E27FC236}">
                <a16:creationId xmlns:a16="http://schemas.microsoft.com/office/drawing/2014/main" id="{7DC6E871-285E-47BF-99FB-024912F94D78}"/>
              </a:ext>
            </a:extLst>
          </p:cNvPr>
          <p:cNvSpPr>
            <a:spLocks/>
          </p:cNvSpPr>
          <p:nvPr/>
        </p:nvSpPr>
        <p:spPr bwMode="auto">
          <a:xfrm rot="1790622" flipV="1">
            <a:off x="4944163" y="4913959"/>
            <a:ext cx="76898" cy="163055"/>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cap="flat" cmpd="sng" algn="ctr">
            <a:solidFill>
              <a:schemeClr val="bg1">
                <a:lumMod val="75000"/>
              </a:schemeClr>
            </a:solidFill>
            <a:prstDash val="solid"/>
            <a:miter lim="800000"/>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defRPr/>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121" name="Freeform 61">
            <a:extLst>
              <a:ext uri="{FF2B5EF4-FFF2-40B4-BE49-F238E27FC236}">
                <a16:creationId xmlns:a16="http://schemas.microsoft.com/office/drawing/2014/main" id="{86ADDA59-E13D-4DCB-B1FC-2CBD9B0F91B4}"/>
              </a:ext>
            </a:extLst>
          </p:cNvPr>
          <p:cNvSpPr>
            <a:spLocks/>
          </p:cNvSpPr>
          <p:nvPr/>
        </p:nvSpPr>
        <p:spPr bwMode="auto">
          <a:xfrm rot="18845161" flipV="1">
            <a:off x="7562209" y="4342046"/>
            <a:ext cx="76898" cy="163055"/>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cap="flat" cmpd="sng" algn="ctr">
            <a:solidFill>
              <a:schemeClr val="bg1">
                <a:lumMod val="75000"/>
              </a:schemeClr>
            </a:solidFill>
            <a:prstDash val="solid"/>
            <a:miter lim="800000"/>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defRPr/>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126" name="Freeform 62">
            <a:extLst>
              <a:ext uri="{FF2B5EF4-FFF2-40B4-BE49-F238E27FC236}">
                <a16:creationId xmlns:a16="http://schemas.microsoft.com/office/drawing/2014/main" id="{B5672A7F-6B38-4ADD-A3F1-840A7FA8895E}"/>
              </a:ext>
            </a:extLst>
          </p:cNvPr>
          <p:cNvSpPr>
            <a:spLocks/>
          </p:cNvSpPr>
          <p:nvPr/>
        </p:nvSpPr>
        <p:spPr bwMode="auto">
          <a:xfrm rot="7721118" flipV="1">
            <a:off x="8064472" y="3721010"/>
            <a:ext cx="76898" cy="163055"/>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cap="flat" cmpd="sng" algn="ctr">
            <a:solidFill>
              <a:schemeClr val="bg1">
                <a:lumMod val="75000"/>
              </a:schemeClr>
            </a:solidFill>
            <a:prstDash val="solid"/>
            <a:miter lim="800000"/>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defRPr/>
            </a:pPr>
            <a:endParaRPr lang="en-US" sz="2400" kern="0">
              <a:gradFill>
                <a:gsLst>
                  <a:gs pos="0">
                    <a:srgbClr val="FFFFFF"/>
                  </a:gs>
                  <a:gs pos="100000">
                    <a:srgbClr val="FFFFFF"/>
                  </a:gs>
                </a:gsLst>
                <a:lin ang="5400000" scaled="0"/>
              </a:gradFill>
              <a:ea typeface="Segoe UI" pitchFamily="34" charset="0"/>
              <a:cs typeface="Segoe UI" pitchFamily="34" charset="0"/>
            </a:endParaRPr>
          </a:p>
        </p:txBody>
      </p:sp>
      <p:sp>
        <p:nvSpPr>
          <p:cNvPr id="127" name="Oval 126">
            <a:extLst>
              <a:ext uri="{FF2B5EF4-FFF2-40B4-BE49-F238E27FC236}">
                <a16:creationId xmlns:a16="http://schemas.microsoft.com/office/drawing/2014/main" id="{F4229D04-251F-4D62-8D81-9225B452DC31}"/>
              </a:ext>
            </a:extLst>
          </p:cNvPr>
          <p:cNvSpPr/>
          <p:nvPr/>
        </p:nvSpPr>
        <p:spPr>
          <a:xfrm>
            <a:off x="7519215" y="3766920"/>
            <a:ext cx="631703" cy="627408"/>
          </a:xfrm>
          <a:prstGeom prst="ellipse">
            <a:avLst/>
          </a:prstGeom>
          <a:solidFill>
            <a:schemeClr val="bg1"/>
          </a:solidFill>
          <a:ln w="6350">
            <a:solidFill>
              <a:schemeClr val="bg1">
                <a:lumMod val="75000"/>
              </a:schemeClr>
            </a:solidFill>
            <a:round/>
            <a:headEnd/>
            <a:tailEn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400">
              <a:gradFill>
                <a:gsLst>
                  <a:gs pos="0">
                    <a:srgbClr val="FFFFFF"/>
                  </a:gs>
                  <a:gs pos="100000">
                    <a:srgbClr val="FFFFFF"/>
                  </a:gs>
                </a:gsLst>
                <a:lin ang="5400000" scaled="0"/>
              </a:gradFill>
              <a:cs typeface="Segoe UI" pitchFamily="34" charset="0"/>
            </a:endParaRPr>
          </a:p>
        </p:txBody>
      </p:sp>
      <p:sp>
        <p:nvSpPr>
          <p:cNvPr id="128" name="Oval 127">
            <a:extLst>
              <a:ext uri="{FF2B5EF4-FFF2-40B4-BE49-F238E27FC236}">
                <a16:creationId xmlns:a16="http://schemas.microsoft.com/office/drawing/2014/main" id="{FB5F8CDD-4213-4833-8700-1BAB2FC6DADB}"/>
              </a:ext>
            </a:extLst>
          </p:cNvPr>
          <p:cNvSpPr/>
          <p:nvPr/>
        </p:nvSpPr>
        <p:spPr>
          <a:xfrm>
            <a:off x="6518870" y="4737931"/>
            <a:ext cx="631703" cy="627408"/>
          </a:xfrm>
          <a:prstGeom prst="ellipse">
            <a:avLst/>
          </a:prstGeom>
          <a:solidFill>
            <a:schemeClr val="bg1"/>
          </a:solidFill>
          <a:ln w="6350">
            <a:solidFill>
              <a:schemeClr val="bg1">
                <a:lumMod val="75000"/>
              </a:schemeClr>
            </a:solidFill>
            <a:round/>
            <a:headEnd/>
            <a:tailEn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400">
              <a:gradFill>
                <a:gsLst>
                  <a:gs pos="0">
                    <a:srgbClr val="FFFFFF"/>
                  </a:gs>
                  <a:gs pos="100000">
                    <a:srgbClr val="FFFFFF"/>
                  </a:gs>
                </a:gsLst>
                <a:lin ang="5400000" scaled="0"/>
              </a:gradFill>
              <a:cs typeface="Segoe UI" pitchFamily="34" charset="0"/>
            </a:endParaRPr>
          </a:p>
        </p:txBody>
      </p:sp>
      <p:sp>
        <p:nvSpPr>
          <p:cNvPr id="129" name="Oval 128">
            <a:extLst>
              <a:ext uri="{FF2B5EF4-FFF2-40B4-BE49-F238E27FC236}">
                <a16:creationId xmlns:a16="http://schemas.microsoft.com/office/drawing/2014/main" id="{31C1D581-3010-4F03-9711-775FB6B8A7D9}"/>
              </a:ext>
            </a:extLst>
          </p:cNvPr>
          <p:cNvSpPr/>
          <p:nvPr/>
        </p:nvSpPr>
        <p:spPr>
          <a:xfrm>
            <a:off x="5062823" y="4905228"/>
            <a:ext cx="631703" cy="627408"/>
          </a:xfrm>
          <a:prstGeom prst="ellipse">
            <a:avLst/>
          </a:prstGeom>
          <a:solidFill>
            <a:schemeClr val="bg1"/>
          </a:solidFill>
          <a:ln w="6350">
            <a:solidFill>
              <a:schemeClr val="bg1">
                <a:lumMod val="75000"/>
              </a:schemeClr>
            </a:solidFill>
            <a:round/>
            <a:headEnd/>
            <a:tailEn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400">
              <a:gradFill>
                <a:gsLst>
                  <a:gs pos="0">
                    <a:srgbClr val="FFFFFF"/>
                  </a:gs>
                  <a:gs pos="100000">
                    <a:srgbClr val="FFFFFF"/>
                  </a:gs>
                </a:gsLst>
                <a:lin ang="5400000" scaled="0"/>
              </a:gradFill>
              <a:cs typeface="Segoe UI" pitchFamily="34" charset="0"/>
            </a:endParaRPr>
          </a:p>
        </p:txBody>
      </p:sp>
      <p:sp>
        <p:nvSpPr>
          <p:cNvPr id="130" name="Oval 129">
            <a:extLst>
              <a:ext uri="{FF2B5EF4-FFF2-40B4-BE49-F238E27FC236}">
                <a16:creationId xmlns:a16="http://schemas.microsoft.com/office/drawing/2014/main" id="{1721554A-0BCB-4C3E-A26D-E1433613F90F}"/>
              </a:ext>
            </a:extLst>
          </p:cNvPr>
          <p:cNvSpPr/>
          <p:nvPr/>
        </p:nvSpPr>
        <p:spPr>
          <a:xfrm>
            <a:off x="3246937" y="2733732"/>
            <a:ext cx="631703" cy="627408"/>
          </a:xfrm>
          <a:prstGeom prst="ellipse">
            <a:avLst/>
          </a:prstGeom>
          <a:solidFill>
            <a:schemeClr val="bg1"/>
          </a:solidFill>
          <a:ln w="6350">
            <a:solidFill>
              <a:schemeClr val="bg1">
                <a:lumMod val="75000"/>
              </a:schemeClr>
            </a:solidFill>
            <a:round/>
            <a:headEnd/>
            <a:tailEn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400">
              <a:gradFill>
                <a:gsLst>
                  <a:gs pos="0">
                    <a:srgbClr val="FFFFFF"/>
                  </a:gs>
                  <a:gs pos="100000">
                    <a:srgbClr val="FFFFFF"/>
                  </a:gs>
                </a:gsLst>
                <a:lin ang="5400000" scaled="0"/>
              </a:gradFill>
              <a:cs typeface="Segoe UI" pitchFamily="34" charset="0"/>
            </a:endParaRPr>
          </a:p>
        </p:txBody>
      </p:sp>
      <p:sp>
        <p:nvSpPr>
          <p:cNvPr id="131" name="Oval 130">
            <a:extLst>
              <a:ext uri="{FF2B5EF4-FFF2-40B4-BE49-F238E27FC236}">
                <a16:creationId xmlns:a16="http://schemas.microsoft.com/office/drawing/2014/main" id="{D7F39200-70B0-49A7-94A1-2F17D2D6D25C}"/>
              </a:ext>
            </a:extLst>
          </p:cNvPr>
          <p:cNvSpPr/>
          <p:nvPr/>
        </p:nvSpPr>
        <p:spPr>
          <a:xfrm>
            <a:off x="8421852" y="2733732"/>
            <a:ext cx="631703" cy="627408"/>
          </a:xfrm>
          <a:prstGeom prst="ellipse">
            <a:avLst/>
          </a:prstGeom>
          <a:solidFill>
            <a:schemeClr val="bg1"/>
          </a:solidFill>
          <a:ln w="6350">
            <a:solidFill>
              <a:schemeClr val="bg1">
                <a:lumMod val="75000"/>
              </a:schemeClr>
            </a:solidFill>
            <a:round/>
            <a:headEnd/>
            <a:tailEn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400">
              <a:gradFill>
                <a:gsLst>
                  <a:gs pos="0">
                    <a:srgbClr val="FFFFFF"/>
                  </a:gs>
                  <a:gs pos="100000">
                    <a:srgbClr val="FFFFFF"/>
                  </a:gs>
                </a:gsLst>
                <a:lin ang="5400000" scaled="0"/>
              </a:gradFill>
              <a:cs typeface="Segoe UI" pitchFamily="34" charset="0"/>
            </a:endParaRPr>
          </a:p>
        </p:txBody>
      </p:sp>
      <p:sp>
        <p:nvSpPr>
          <p:cNvPr id="132" name="Oval 131">
            <a:extLst>
              <a:ext uri="{FF2B5EF4-FFF2-40B4-BE49-F238E27FC236}">
                <a16:creationId xmlns:a16="http://schemas.microsoft.com/office/drawing/2014/main" id="{C8673625-8A41-4DF4-AFD4-972A4D83F230}"/>
              </a:ext>
            </a:extLst>
          </p:cNvPr>
          <p:cNvSpPr/>
          <p:nvPr/>
        </p:nvSpPr>
        <p:spPr>
          <a:xfrm>
            <a:off x="1635040" y="2203586"/>
            <a:ext cx="631703" cy="627408"/>
          </a:xfrm>
          <a:prstGeom prst="ellipse">
            <a:avLst/>
          </a:prstGeom>
          <a:solidFill>
            <a:schemeClr val="bg1"/>
          </a:solidFill>
          <a:ln w="6350">
            <a:solidFill>
              <a:schemeClr val="bg1">
                <a:lumMod val="75000"/>
              </a:schemeClr>
            </a:solidFill>
            <a:round/>
            <a:headEnd/>
            <a:tailEn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400">
              <a:gradFill>
                <a:gsLst>
                  <a:gs pos="0">
                    <a:srgbClr val="FFFFFF"/>
                  </a:gs>
                  <a:gs pos="100000">
                    <a:srgbClr val="FFFFFF"/>
                  </a:gs>
                </a:gsLst>
                <a:lin ang="5400000" scaled="0"/>
              </a:gradFill>
              <a:cs typeface="Segoe UI" pitchFamily="34" charset="0"/>
            </a:endParaRPr>
          </a:p>
        </p:txBody>
      </p:sp>
      <p:sp>
        <p:nvSpPr>
          <p:cNvPr id="133" name="Oval 132">
            <a:extLst>
              <a:ext uri="{FF2B5EF4-FFF2-40B4-BE49-F238E27FC236}">
                <a16:creationId xmlns:a16="http://schemas.microsoft.com/office/drawing/2014/main" id="{8C68C9EF-F257-41E0-BF7E-6FC961F700A9}"/>
              </a:ext>
            </a:extLst>
          </p:cNvPr>
          <p:cNvSpPr/>
          <p:nvPr/>
        </p:nvSpPr>
        <p:spPr>
          <a:xfrm>
            <a:off x="4063080" y="3981271"/>
            <a:ext cx="631703" cy="627408"/>
          </a:xfrm>
          <a:prstGeom prst="ellipse">
            <a:avLst/>
          </a:prstGeom>
          <a:solidFill>
            <a:schemeClr val="bg1"/>
          </a:solidFill>
          <a:ln w="6350">
            <a:solidFill>
              <a:schemeClr val="bg1">
                <a:lumMod val="75000"/>
              </a:schemeClr>
            </a:solidFill>
            <a:round/>
            <a:headEnd/>
            <a:tailEn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400">
              <a:gradFill>
                <a:gsLst>
                  <a:gs pos="0">
                    <a:srgbClr val="FFFFFF"/>
                  </a:gs>
                  <a:gs pos="100000">
                    <a:srgbClr val="FFFFFF"/>
                  </a:gs>
                </a:gsLst>
                <a:lin ang="5400000" scaled="0"/>
              </a:gradFill>
              <a:cs typeface="Segoe UI" pitchFamily="34" charset="0"/>
            </a:endParaRPr>
          </a:p>
        </p:txBody>
      </p:sp>
      <p:sp>
        <p:nvSpPr>
          <p:cNvPr id="134" name="Oval 133">
            <a:extLst>
              <a:ext uri="{FF2B5EF4-FFF2-40B4-BE49-F238E27FC236}">
                <a16:creationId xmlns:a16="http://schemas.microsoft.com/office/drawing/2014/main" id="{BED5F5BC-7894-413A-B4E9-232C1FD7F8D2}"/>
              </a:ext>
            </a:extLst>
          </p:cNvPr>
          <p:cNvSpPr/>
          <p:nvPr/>
        </p:nvSpPr>
        <p:spPr>
          <a:xfrm>
            <a:off x="9988219" y="2203586"/>
            <a:ext cx="631703" cy="627408"/>
          </a:xfrm>
          <a:prstGeom prst="ellipse">
            <a:avLst/>
          </a:prstGeom>
          <a:solidFill>
            <a:schemeClr val="bg1"/>
          </a:solidFill>
          <a:ln w="6350">
            <a:solidFill>
              <a:schemeClr val="bg1">
                <a:lumMod val="75000"/>
              </a:schemeClr>
            </a:solidFill>
            <a:round/>
            <a:headEnd/>
            <a:tailEn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400">
              <a:gradFill>
                <a:gsLst>
                  <a:gs pos="0">
                    <a:srgbClr val="FFFFFF"/>
                  </a:gs>
                  <a:gs pos="100000">
                    <a:srgbClr val="FFFFFF"/>
                  </a:gs>
                </a:gsLst>
                <a:lin ang="5400000" scaled="0"/>
              </a:gradFill>
              <a:cs typeface="Segoe UI" pitchFamily="34" charset="0"/>
            </a:endParaRPr>
          </a:p>
        </p:txBody>
      </p:sp>
      <p:sp>
        <p:nvSpPr>
          <p:cNvPr id="135" name="TextBox 134">
            <a:extLst>
              <a:ext uri="{FF2B5EF4-FFF2-40B4-BE49-F238E27FC236}">
                <a16:creationId xmlns:a16="http://schemas.microsoft.com/office/drawing/2014/main" id="{665FCA95-BCBC-406A-A022-6AEB1459DCEA}"/>
              </a:ext>
            </a:extLst>
          </p:cNvPr>
          <p:cNvSpPr txBox="1"/>
          <p:nvPr/>
        </p:nvSpPr>
        <p:spPr>
          <a:xfrm>
            <a:off x="1614841" y="1615809"/>
            <a:ext cx="846386" cy="430887"/>
          </a:xfrm>
          <a:prstGeom prst="rect">
            <a:avLst/>
          </a:prstGeom>
          <a:noFill/>
        </p:spPr>
        <p:txBody>
          <a:bodyPr wrap="square" lIns="0" tIns="0" rIns="0" bIns="0" rtlCol="0">
            <a:spAutoFit/>
          </a:bodyPr>
          <a:lstStyle/>
          <a:p>
            <a:pPr algn="ctr">
              <a:defRPr/>
            </a:pPr>
            <a:r>
              <a:rPr lang="en-US" sz="1400" kern="0" dirty="0"/>
              <a:t>Intelligent </a:t>
            </a:r>
          </a:p>
          <a:p>
            <a:pPr algn="ctr">
              <a:defRPr/>
            </a:pPr>
            <a:r>
              <a:rPr lang="en-US" sz="1400" kern="0" dirty="0"/>
              <a:t>support</a:t>
            </a:r>
          </a:p>
        </p:txBody>
      </p:sp>
      <p:sp>
        <p:nvSpPr>
          <p:cNvPr id="138" name="TextBox 137">
            <a:extLst>
              <a:ext uri="{FF2B5EF4-FFF2-40B4-BE49-F238E27FC236}">
                <a16:creationId xmlns:a16="http://schemas.microsoft.com/office/drawing/2014/main" id="{1D002C7C-DFA7-4CD1-8215-65067258C535}"/>
              </a:ext>
            </a:extLst>
          </p:cNvPr>
          <p:cNvSpPr txBox="1"/>
          <p:nvPr/>
        </p:nvSpPr>
        <p:spPr>
          <a:xfrm>
            <a:off x="3127020" y="2192026"/>
            <a:ext cx="1046120" cy="430887"/>
          </a:xfrm>
          <a:prstGeom prst="rect">
            <a:avLst/>
          </a:prstGeom>
          <a:noFill/>
        </p:spPr>
        <p:txBody>
          <a:bodyPr wrap="square" lIns="0" tIns="0" rIns="0" bIns="0" rtlCol="0" anchor="t">
            <a:spAutoFit/>
          </a:bodyPr>
          <a:lstStyle/>
          <a:p>
            <a:pPr algn="ctr"/>
            <a:r>
              <a:rPr lang="en-US" sz="1400" dirty="0"/>
              <a:t>Personalized</a:t>
            </a:r>
          </a:p>
          <a:p>
            <a:pPr algn="ctr"/>
            <a:r>
              <a:rPr lang="en-US" sz="1400" dirty="0"/>
              <a:t>experience</a:t>
            </a:r>
            <a:endParaRPr lang="en-US" dirty="0">
              <a:cs typeface="Segoe UI"/>
            </a:endParaRPr>
          </a:p>
        </p:txBody>
      </p:sp>
      <p:sp>
        <p:nvSpPr>
          <p:cNvPr id="141" name="TextBox 140">
            <a:extLst>
              <a:ext uri="{FF2B5EF4-FFF2-40B4-BE49-F238E27FC236}">
                <a16:creationId xmlns:a16="http://schemas.microsoft.com/office/drawing/2014/main" id="{5FD3B77D-381F-4BF2-A260-B8908B65BDB4}"/>
              </a:ext>
            </a:extLst>
          </p:cNvPr>
          <p:cNvSpPr txBox="1"/>
          <p:nvPr/>
        </p:nvSpPr>
        <p:spPr>
          <a:xfrm>
            <a:off x="3449928" y="4644837"/>
            <a:ext cx="1107085" cy="430887"/>
          </a:xfrm>
          <a:prstGeom prst="rect">
            <a:avLst/>
          </a:prstGeom>
          <a:noFill/>
        </p:spPr>
        <p:txBody>
          <a:bodyPr wrap="square" lIns="0" tIns="0" rIns="0" bIns="0" rtlCol="0" anchor="t">
            <a:spAutoFit/>
          </a:bodyPr>
          <a:lstStyle/>
          <a:p>
            <a:pPr algn="ctr"/>
            <a:r>
              <a:rPr lang="en-US" sz="1400" dirty="0"/>
              <a:t>Omnichannel </a:t>
            </a:r>
          </a:p>
          <a:p>
            <a:pPr algn="ctr"/>
            <a:r>
              <a:rPr lang="en-US" sz="1400" dirty="0"/>
              <a:t>engagement</a:t>
            </a:r>
            <a:endParaRPr lang="en-US" sz="1400" dirty="0">
              <a:cs typeface="Segoe UI"/>
            </a:endParaRPr>
          </a:p>
        </p:txBody>
      </p:sp>
      <p:sp>
        <p:nvSpPr>
          <p:cNvPr id="142" name="TextBox 141">
            <a:extLst>
              <a:ext uri="{FF2B5EF4-FFF2-40B4-BE49-F238E27FC236}">
                <a16:creationId xmlns:a16="http://schemas.microsoft.com/office/drawing/2014/main" id="{D458E449-A605-4A0A-B555-95C7D8EFE922}"/>
              </a:ext>
            </a:extLst>
          </p:cNvPr>
          <p:cNvSpPr txBox="1"/>
          <p:nvPr/>
        </p:nvSpPr>
        <p:spPr>
          <a:xfrm>
            <a:off x="4976965" y="5593837"/>
            <a:ext cx="755849" cy="430887"/>
          </a:xfrm>
          <a:prstGeom prst="rect">
            <a:avLst/>
          </a:prstGeom>
          <a:noFill/>
        </p:spPr>
        <p:txBody>
          <a:bodyPr wrap="square" lIns="0" tIns="0" rIns="0" bIns="0" rtlCol="0">
            <a:spAutoFit/>
          </a:bodyPr>
          <a:lstStyle/>
          <a:p>
            <a:pPr algn="ctr" defTabSz="914225">
              <a:defRPr/>
            </a:pPr>
            <a:r>
              <a:rPr lang="en-US" sz="1400" dirty="0">
                <a:cs typeface="Segoe UI" panose="020B0502040204020203" pitchFamily="34" charset="0"/>
              </a:rPr>
              <a:t>Emerging</a:t>
            </a:r>
          </a:p>
          <a:p>
            <a:pPr algn="ctr" defTabSz="914225">
              <a:defRPr/>
            </a:pPr>
            <a:r>
              <a:rPr lang="en-US" sz="1400" dirty="0">
                <a:cs typeface="Segoe UI" panose="020B0502040204020203" pitchFamily="34" charset="0"/>
              </a:rPr>
              <a:t>topics</a:t>
            </a:r>
          </a:p>
        </p:txBody>
      </p:sp>
      <p:sp>
        <p:nvSpPr>
          <p:cNvPr id="143" name="TextBox 142">
            <a:extLst>
              <a:ext uri="{FF2B5EF4-FFF2-40B4-BE49-F238E27FC236}">
                <a16:creationId xmlns:a16="http://schemas.microsoft.com/office/drawing/2014/main" id="{753F40CE-9B70-42B1-AEDB-AF8BA58DFBFE}"/>
              </a:ext>
            </a:extLst>
          </p:cNvPr>
          <p:cNvSpPr txBox="1"/>
          <p:nvPr/>
        </p:nvSpPr>
        <p:spPr>
          <a:xfrm>
            <a:off x="7614465" y="4552130"/>
            <a:ext cx="1152345" cy="430887"/>
          </a:xfrm>
          <a:prstGeom prst="rect">
            <a:avLst/>
          </a:prstGeom>
          <a:noFill/>
        </p:spPr>
        <p:txBody>
          <a:bodyPr wrap="square" lIns="0" tIns="0" rIns="0" bIns="0" rtlCol="0">
            <a:spAutoFit/>
          </a:bodyPr>
          <a:lstStyle/>
          <a:p>
            <a:pPr algn="ctr" defTabSz="914225">
              <a:defRPr/>
            </a:pPr>
            <a:r>
              <a:rPr lang="en-US" sz="1400" dirty="0">
                <a:cs typeface="Segoe UI" panose="020B0502040204020203" pitchFamily="34" charset="0"/>
              </a:rPr>
              <a:t>Virtual and human agents</a:t>
            </a:r>
          </a:p>
        </p:txBody>
      </p:sp>
      <p:sp>
        <p:nvSpPr>
          <p:cNvPr id="144" name="TextBox 143">
            <a:extLst>
              <a:ext uri="{FF2B5EF4-FFF2-40B4-BE49-F238E27FC236}">
                <a16:creationId xmlns:a16="http://schemas.microsoft.com/office/drawing/2014/main" id="{633A5540-40AB-4673-A915-C9382B51DEFF}"/>
              </a:ext>
            </a:extLst>
          </p:cNvPr>
          <p:cNvSpPr txBox="1"/>
          <p:nvPr/>
        </p:nvSpPr>
        <p:spPr>
          <a:xfrm>
            <a:off x="9836508" y="1400365"/>
            <a:ext cx="935124" cy="646331"/>
          </a:xfrm>
          <a:prstGeom prst="rect">
            <a:avLst/>
          </a:prstGeom>
          <a:noFill/>
        </p:spPr>
        <p:txBody>
          <a:bodyPr wrap="square" lIns="0" tIns="0" rIns="0" bIns="0" rtlCol="0">
            <a:spAutoFit/>
          </a:bodyPr>
          <a:lstStyle/>
          <a:p>
            <a:pPr algn="ctr" defTabSz="914225">
              <a:defRPr/>
            </a:pPr>
            <a:r>
              <a:rPr lang="en-US" sz="1400" dirty="0">
                <a:cs typeface="Segoe UI" panose="020B0502040204020203" pitchFamily="34" charset="0"/>
              </a:rPr>
              <a:t>Increased </a:t>
            </a:r>
          </a:p>
          <a:p>
            <a:pPr algn="ctr" defTabSz="914225">
              <a:defRPr/>
            </a:pPr>
            <a:r>
              <a:rPr lang="en-US" sz="1400" dirty="0">
                <a:cs typeface="Segoe UI" panose="020B0502040204020203" pitchFamily="34" charset="0"/>
              </a:rPr>
              <a:t>customer satisfaction</a:t>
            </a:r>
          </a:p>
        </p:txBody>
      </p:sp>
      <p:sp>
        <p:nvSpPr>
          <p:cNvPr id="145" name="TextBox 144">
            <a:extLst>
              <a:ext uri="{FF2B5EF4-FFF2-40B4-BE49-F238E27FC236}">
                <a16:creationId xmlns:a16="http://schemas.microsoft.com/office/drawing/2014/main" id="{0DA871E7-A581-4917-BBFE-D67661FE7016}"/>
              </a:ext>
            </a:extLst>
          </p:cNvPr>
          <p:cNvSpPr txBox="1"/>
          <p:nvPr/>
        </p:nvSpPr>
        <p:spPr>
          <a:xfrm>
            <a:off x="6187258" y="5473433"/>
            <a:ext cx="1474571" cy="215444"/>
          </a:xfrm>
          <a:prstGeom prst="rect">
            <a:avLst/>
          </a:prstGeom>
          <a:noFill/>
        </p:spPr>
        <p:txBody>
          <a:bodyPr wrap="square" lIns="0" tIns="0" rIns="0" bIns="0" rtlCol="0">
            <a:spAutoFit/>
          </a:bodyPr>
          <a:lstStyle/>
          <a:p>
            <a:pPr algn="ctr" defTabSz="914225">
              <a:defRPr/>
            </a:pPr>
            <a:r>
              <a:rPr lang="en-US" sz="1400" dirty="0">
                <a:cs typeface="Segoe UI" panose="020B0502040204020203" pitchFamily="34" charset="0"/>
              </a:rPr>
              <a:t>Recommendations</a:t>
            </a:r>
          </a:p>
        </p:txBody>
      </p:sp>
      <p:sp>
        <p:nvSpPr>
          <p:cNvPr id="146" name="TextBox 145">
            <a:extLst>
              <a:ext uri="{FF2B5EF4-FFF2-40B4-BE49-F238E27FC236}">
                <a16:creationId xmlns:a16="http://schemas.microsoft.com/office/drawing/2014/main" id="{CF70B085-130C-4C01-87AC-DE231E2ABE3A}"/>
              </a:ext>
            </a:extLst>
          </p:cNvPr>
          <p:cNvSpPr txBox="1"/>
          <p:nvPr/>
        </p:nvSpPr>
        <p:spPr>
          <a:xfrm>
            <a:off x="8294758" y="2192026"/>
            <a:ext cx="779892" cy="430887"/>
          </a:xfrm>
          <a:prstGeom prst="rect">
            <a:avLst/>
          </a:prstGeom>
          <a:noFill/>
        </p:spPr>
        <p:txBody>
          <a:bodyPr wrap="square" lIns="0" tIns="0" rIns="0" bIns="0" rtlCol="0">
            <a:spAutoFit/>
          </a:bodyPr>
          <a:lstStyle/>
          <a:p>
            <a:pPr algn="ctr" defTabSz="914225">
              <a:defRPr/>
            </a:pPr>
            <a:r>
              <a:rPr lang="en-US" sz="1400" dirty="0">
                <a:cs typeface="Segoe UI" panose="020B0502040204020203" pitchFamily="34" charset="0"/>
              </a:rPr>
              <a:t>Effective </a:t>
            </a:r>
          </a:p>
          <a:p>
            <a:pPr algn="ctr" defTabSz="914225">
              <a:defRPr/>
            </a:pPr>
            <a:r>
              <a:rPr lang="en-US" sz="1400" dirty="0">
                <a:cs typeface="Segoe UI" panose="020B0502040204020203" pitchFamily="34" charset="0"/>
              </a:rPr>
              <a:t>outcomes</a:t>
            </a:r>
          </a:p>
        </p:txBody>
      </p:sp>
      <p:pic>
        <p:nvPicPr>
          <p:cNvPr id="147" name="Picture 146">
            <a:extLst>
              <a:ext uri="{FF2B5EF4-FFF2-40B4-BE49-F238E27FC236}">
                <a16:creationId xmlns:a16="http://schemas.microsoft.com/office/drawing/2014/main" id="{AEA67245-0D6B-4505-B82F-0F21C08C85EF}"/>
              </a:ext>
            </a:extLst>
          </p:cNvPr>
          <p:cNvPicPr>
            <a:picLocks/>
          </p:cNvPicPr>
          <p:nvPr/>
        </p:nvPicPr>
        <p:blipFill rotWithShape="1">
          <a:blip r:embed="rId3" cstate="print">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a:ext>
            </a:extLst>
          </a:blip>
          <a:srcRect/>
          <a:stretch/>
        </p:blipFill>
        <p:spPr>
          <a:xfrm>
            <a:off x="8782060" y="3096162"/>
            <a:ext cx="2412316" cy="2412316"/>
          </a:xfrm>
          <a:prstGeom prst="ellipse">
            <a:avLst/>
          </a:prstGeom>
          <a:ln w="6350">
            <a:noFill/>
          </a:ln>
          <a:effectLst/>
        </p:spPr>
      </p:pic>
      <p:pic>
        <p:nvPicPr>
          <p:cNvPr id="148" name="Picture 147">
            <a:extLst>
              <a:ext uri="{FF2B5EF4-FFF2-40B4-BE49-F238E27FC236}">
                <a16:creationId xmlns:a16="http://schemas.microsoft.com/office/drawing/2014/main" id="{A87D2912-F6FA-44D8-B5C9-E4DE0FFC2881}"/>
              </a:ext>
            </a:extLst>
          </p:cNvPr>
          <p:cNvPicPr>
            <a:picLocks/>
          </p:cNvPicPr>
          <p:nvPr/>
        </p:nvPicPr>
        <p:blipFill rotWithShape="1">
          <a:blip r:embed="rId5" cstate="print">
            <a:extLst>
              <a:ext uri="{BEBA8EAE-BF5A-486C-A8C5-ECC9F3942E4B}">
                <a14:imgProps xmlns:a14="http://schemas.microsoft.com/office/drawing/2010/main">
                  <a14:imgLayer r:embed="rId6">
                    <a14:imgEffect>
                      <a14:brightnessContrast bright="14000"/>
                    </a14:imgEffect>
                  </a14:imgLayer>
                </a14:imgProps>
              </a:ext>
              <a:ext uri="{28A0092B-C50C-407E-A947-70E740481C1C}">
                <a14:useLocalDpi xmlns:a14="http://schemas.microsoft.com/office/drawing/2010/main" val="0"/>
              </a:ext>
            </a:extLst>
          </a:blip>
          <a:srcRect l="23821" t="27998" r="32604" b="9158"/>
          <a:stretch/>
        </p:blipFill>
        <p:spPr>
          <a:xfrm>
            <a:off x="4699684" y="2160025"/>
            <a:ext cx="2412316" cy="2412316"/>
          </a:xfrm>
          <a:prstGeom prst="ellipse">
            <a:avLst/>
          </a:prstGeom>
          <a:effectLst/>
        </p:spPr>
      </p:pic>
      <p:sp>
        <p:nvSpPr>
          <p:cNvPr id="149" name="Freeform: Shape 148">
            <a:extLst>
              <a:ext uri="{FF2B5EF4-FFF2-40B4-BE49-F238E27FC236}">
                <a16:creationId xmlns:a16="http://schemas.microsoft.com/office/drawing/2014/main" id="{42539755-7C73-4ADC-9415-C56845A9A75A}"/>
              </a:ext>
            </a:extLst>
          </p:cNvPr>
          <p:cNvSpPr/>
          <p:nvPr/>
        </p:nvSpPr>
        <p:spPr bwMode="auto">
          <a:xfrm>
            <a:off x="4648884" y="2109225"/>
            <a:ext cx="2513916" cy="2513916"/>
          </a:xfrm>
          <a:custGeom>
            <a:avLst/>
            <a:gdLst>
              <a:gd name="connsiteX0" fmla="*/ 1279979 w 2559958"/>
              <a:gd name="connsiteY0" fmla="*/ 0 h 2460758"/>
              <a:gd name="connsiteX1" fmla="*/ 2559958 w 2559958"/>
              <a:gd name="connsiteY1" fmla="*/ 1230379 h 2460758"/>
              <a:gd name="connsiteX2" fmla="*/ 1279979 w 2559958"/>
              <a:gd name="connsiteY2" fmla="*/ 2460758 h 2460758"/>
              <a:gd name="connsiteX3" fmla="*/ 0 w 2559958"/>
              <a:gd name="connsiteY3" fmla="*/ 1230379 h 2460758"/>
              <a:gd name="connsiteX4" fmla="*/ 1279979 w 2559958"/>
              <a:gd name="connsiteY4" fmla="*/ 0 h 2460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958" h="2460758">
                <a:moveTo>
                  <a:pt x="1279979" y="0"/>
                </a:moveTo>
                <a:cubicBezTo>
                  <a:pt x="1986892" y="0"/>
                  <a:pt x="2559958" y="550859"/>
                  <a:pt x="2559958" y="1230379"/>
                </a:cubicBezTo>
                <a:cubicBezTo>
                  <a:pt x="2559958" y="1909899"/>
                  <a:pt x="1986892" y="2460758"/>
                  <a:pt x="1279979" y="2460758"/>
                </a:cubicBezTo>
                <a:cubicBezTo>
                  <a:pt x="573066" y="2460758"/>
                  <a:pt x="0" y="1909899"/>
                  <a:pt x="0" y="1230379"/>
                </a:cubicBezTo>
                <a:cubicBezTo>
                  <a:pt x="0" y="550859"/>
                  <a:pt x="573066" y="0"/>
                  <a:pt x="1279979" y="0"/>
                </a:cubicBezTo>
                <a:close/>
              </a:path>
            </a:pathLst>
          </a:custGeom>
          <a:noFill/>
          <a:ln>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150" name="Picture 149">
            <a:extLst>
              <a:ext uri="{FF2B5EF4-FFF2-40B4-BE49-F238E27FC236}">
                <a16:creationId xmlns:a16="http://schemas.microsoft.com/office/drawing/2014/main" id="{A35A8576-4920-4767-AA7D-51BF1D63EB0C}"/>
              </a:ext>
            </a:extLst>
          </p:cNvPr>
          <p:cNvPicPr>
            <a:picLocks/>
          </p:cNvPicPr>
          <p:nvPr/>
        </p:nvPicPr>
        <p:blipFill rotWithShape="1">
          <a:blip r:embed="rId7" cstate="print">
            <a:extLst>
              <a:ext uri="{BEBA8EAE-BF5A-486C-A8C5-ECC9F3942E4B}">
                <a14:imgProps xmlns:a14="http://schemas.microsoft.com/office/drawing/2010/main">
                  <a14:imgLayer r:embed="rId8">
                    <a14:imgEffect>
                      <a14:brightnessContrast bright="13000"/>
                    </a14:imgEffect>
                  </a14:imgLayer>
                </a14:imgProps>
              </a:ext>
              <a:ext uri="{28A0092B-C50C-407E-A947-70E740481C1C}">
                <a14:useLocalDpi xmlns:a14="http://schemas.microsoft.com/office/drawing/2010/main" val="0"/>
              </a:ext>
            </a:extLst>
          </a:blip>
          <a:srcRect l="29537" t="7477" r="17789" b="16585"/>
          <a:stretch/>
        </p:blipFill>
        <p:spPr>
          <a:xfrm>
            <a:off x="834576" y="3046748"/>
            <a:ext cx="2412316" cy="2412316"/>
          </a:xfrm>
          <a:prstGeom prst="ellipse">
            <a:avLst/>
          </a:prstGeom>
          <a:effectLst/>
        </p:spPr>
      </p:pic>
      <p:sp>
        <p:nvSpPr>
          <p:cNvPr id="151" name="Freeform: Shape 150">
            <a:extLst>
              <a:ext uri="{FF2B5EF4-FFF2-40B4-BE49-F238E27FC236}">
                <a16:creationId xmlns:a16="http://schemas.microsoft.com/office/drawing/2014/main" id="{C042A3E6-8A43-4CD8-A6F6-16F2E344B806}"/>
              </a:ext>
            </a:extLst>
          </p:cNvPr>
          <p:cNvSpPr/>
          <p:nvPr/>
        </p:nvSpPr>
        <p:spPr bwMode="auto">
          <a:xfrm>
            <a:off x="783776" y="2995948"/>
            <a:ext cx="2513916" cy="2513916"/>
          </a:xfrm>
          <a:custGeom>
            <a:avLst/>
            <a:gdLst>
              <a:gd name="connsiteX0" fmla="*/ 1279979 w 2559958"/>
              <a:gd name="connsiteY0" fmla="*/ 0 h 2460460"/>
              <a:gd name="connsiteX1" fmla="*/ 2559958 w 2559958"/>
              <a:gd name="connsiteY1" fmla="*/ 1230230 h 2460460"/>
              <a:gd name="connsiteX2" fmla="*/ 1279979 w 2559958"/>
              <a:gd name="connsiteY2" fmla="*/ 2460460 h 2460460"/>
              <a:gd name="connsiteX3" fmla="*/ 0 w 2559958"/>
              <a:gd name="connsiteY3" fmla="*/ 1230230 h 2460460"/>
              <a:gd name="connsiteX4" fmla="*/ 1279979 w 2559958"/>
              <a:gd name="connsiteY4" fmla="*/ 0 h 246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958" h="2460460">
                <a:moveTo>
                  <a:pt x="1279979" y="0"/>
                </a:moveTo>
                <a:cubicBezTo>
                  <a:pt x="1986892" y="0"/>
                  <a:pt x="2559958" y="550793"/>
                  <a:pt x="2559958" y="1230230"/>
                </a:cubicBezTo>
                <a:cubicBezTo>
                  <a:pt x="2559958" y="1909667"/>
                  <a:pt x="1986892" y="2460460"/>
                  <a:pt x="1279979" y="2460460"/>
                </a:cubicBezTo>
                <a:cubicBezTo>
                  <a:pt x="573066" y="2460460"/>
                  <a:pt x="0" y="1909667"/>
                  <a:pt x="0" y="1230230"/>
                </a:cubicBezTo>
                <a:cubicBezTo>
                  <a:pt x="0" y="550793"/>
                  <a:pt x="573066" y="0"/>
                  <a:pt x="1279979" y="0"/>
                </a:cubicBezTo>
                <a:close/>
              </a:path>
            </a:pathLst>
          </a:custGeom>
          <a:noFill/>
          <a:ln>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52" name="Freeform: Shape 151">
            <a:extLst>
              <a:ext uri="{FF2B5EF4-FFF2-40B4-BE49-F238E27FC236}">
                <a16:creationId xmlns:a16="http://schemas.microsoft.com/office/drawing/2014/main" id="{B368BECA-05B6-4C94-897C-74FF28CE06E8}"/>
              </a:ext>
            </a:extLst>
          </p:cNvPr>
          <p:cNvSpPr/>
          <p:nvPr/>
        </p:nvSpPr>
        <p:spPr bwMode="auto">
          <a:xfrm>
            <a:off x="8731260" y="3045362"/>
            <a:ext cx="2513916" cy="2513916"/>
          </a:xfrm>
          <a:custGeom>
            <a:avLst/>
            <a:gdLst>
              <a:gd name="connsiteX0" fmla="*/ 1188161 w 2376322"/>
              <a:gd name="connsiteY0" fmla="*/ 0 h 2376322"/>
              <a:gd name="connsiteX1" fmla="*/ 2376322 w 2376322"/>
              <a:gd name="connsiteY1" fmla="*/ 1188161 h 2376322"/>
              <a:gd name="connsiteX2" fmla="*/ 1188161 w 2376322"/>
              <a:gd name="connsiteY2" fmla="*/ 2376322 h 2376322"/>
              <a:gd name="connsiteX3" fmla="*/ 0 w 2376322"/>
              <a:gd name="connsiteY3" fmla="*/ 1188161 h 2376322"/>
              <a:gd name="connsiteX4" fmla="*/ 1188161 w 2376322"/>
              <a:gd name="connsiteY4" fmla="*/ 0 h 2376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322" h="2376322">
                <a:moveTo>
                  <a:pt x="1188161" y="0"/>
                </a:moveTo>
                <a:cubicBezTo>
                  <a:pt x="1844364" y="0"/>
                  <a:pt x="2376322" y="531958"/>
                  <a:pt x="2376322" y="1188161"/>
                </a:cubicBezTo>
                <a:cubicBezTo>
                  <a:pt x="2376322" y="1844364"/>
                  <a:pt x="1844364" y="2376322"/>
                  <a:pt x="1188161" y="2376322"/>
                </a:cubicBezTo>
                <a:cubicBezTo>
                  <a:pt x="531958" y="2376322"/>
                  <a:pt x="0" y="1844364"/>
                  <a:pt x="0" y="1188161"/>
                </a:cubicBezTo>
                <a:cubicBezTo>
                  <a:pt x="0" y="531958"/>
                  <a:pt x="531958" y="0"/>
                  <a:pt x="1188161" y="0"/>
                </a:cubicBezTo>
                <a:close/>
              </a:path>
            </a:pathLst>
          </a:custGeom>
          <a:noFill/>
          <a:ln>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53" name="hand_2" title="Icon of a hand held out">
            <a:extLst>
              <a:ext uri="{FF2B5EF4-FFF2-40B4-BE49-F238E27FC236}">
                <a16:creationId xmlns:a16="http://schemas.microsoft.com/office/drawing/2014/main" id="{F5F20DE8-6452-41A2-B217-0B942C4BC1AB}"/>
              </a:ext>
            </a:extLst>
          </p:cNvPr>
          <p:cNvSpPr>
            <a:spLocks noChangeAspect="1"/>
          </p:cNvSpPr>
          <p:nvPr/>
        </p:nvSpPr>
        <p:spPr bwMode="auto">
          <a:xfrm>
            <a:off x="1756139" y="2420350"/>
            <a:ext cx="389504" cy="193880"/>
          </a:xfrm>
          <a:custGeom>
            <a:avLst/>
            <a:gdLst>
              <a:gd name="T0" fmla="*/ 76 w 306"/>
              <a:gd name="T1" fmla="*/ 65 h 151"/>
              <a:gd name="T2" fmla="*/ 211 w 306"/>
              <a:gd name="T3" fmla="*/ 66 h 151"/>
              <a:gd name="T4" fmla="*/ 256 w 306"/>
              <a:gd name="T5" fmla="*/ 22 h 151"/>
              <a:gd name="T6" fmla="*/ 306 w 306"/>
              <a:gd name="T7" fmla="*/ 28 h 151"/>
              <a:gd name="T8" fmla="*/ 227 w 306"/>
              <a:gd name="T9" fmla="*/ 106 h 151"/>
              <a:gd name="T10" fmla="*/ 93 w 306"/>
              <a:gd name="T11" fmla="*/ 140 h 151"/>
              <a:gd name="T12" fmla="*/ 19 w 306"/>
              <a:gd name="T13" fmla="*/ 132 h 151"/>
              <a:gd name="T14" fmla="*/ 20 w 306"/>
              <a:gd name="T15" fmla="*/ 63 h 151"/>
              <a:gd name="T16" fmla="*/ 63 w 306"/>
              <a:gd name="T17" fmla="*/ 22 h 151"/>
              <a:gd name="T18" fmla="*/ 168 w 306"/>
              <a:gd name="T19" fmla="*/ 23 h 151"/>
              <a:gd name="T20" fmla="*/ 138 w 306"/>
              <a:gd name="T21" fmla="*/ 6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6" h="151">
                <a:moveTo>
                  <a:pt x="76" y="65"/>
                </a:moveTo>
                <a:cubicBezTo>
                  <a:pt x="211" y="66"/>
                  <a:pt x="211" y="66"/>
                  <a:pt x="211" y="66"/>
                </a:cubicBezTo>
                <a:cubicBezTo>
                  <a:pt x="211" y="66"/>
                  <a:pt x="233" y="45"/>
                  <a:pt x="256" y="22"/>
                </a:cubicBezTo>
                <a:cubicBezTo>
                  <a:pt x="279" y="0"/>
                  <a:pt x="306" y="28"/>
                  <a:pt x="306" y="28"/>
                </a:cubicBezTo>
                <a:cubicBezTo>
                  <a:pt x="227" y="106"/>
                  <a:pt x="227" y="106"/>
                  <a:pt x="227" y="106"/>
                </a:cubicBezTo>
                <a:cubicBezTo>
                  <a:pt x="227" y="106"/>
                  <a:pt x="94" y="140"/>
                  <a:pt x="93" y="140"/>
                </a:cubicBezTo>
                <a:cubicBezTo>
                  <a:pt x="72" y="147"/>
                  <a:pt x="38" y="151"/>
                  <a:pt x="19" y="132"/>
                </a:cubicBezTo>
                <a:cubicBezTo>
                  <a:pt x="0" y="113"/>
                  <a:pt x="0" y="82"/>
                  <a:pt x="20" y="63"/>
                </a:cubicBezTo>
                <a:cubicBezTo>
                  <a:pt x="63" y="22"/>
                  <a:pt x="63" y="22"/>
                  <a:pt x="63" y="22"/>
                </a:cubicBezTo>
                <a:cubicBezTo>
                  <a:pt x="168" y="23"/>
                  <a:pt x="168" y="23"/>
                  <a:pt x="168" y="23"/>
                </a:cubicBezTo>
                <a:cubicBezTo>
                  <a:pt x="168" y="54"/>
                  <a:pt x="138" y="65"/>
                  <a:pt x="138" y="65"/>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gradFill>
            </a:endParaRPr>
          </a:p>
        </p:txBody>
      </p:sp>
      <p:sp>
        <p:nvSpPr>
          <p:cNvPr id="154" name="Freeform 96" title="Icon of a gear with a wrench">
            <a:extLst>
              <a:ext uri="{FF2B5EF4-FFF2-40B4-BE49-F238E27FC236}">
                <a16:creationId xmlns:a16="http://schemas.microsoft.com/office/drawing/2014/main" id="{35EEDA7A-8932-4E79-8571-B9D9E321C13A}"/>
              </a:ext>
            </a:extLst>
          </p:cNvPr>
          <p:cNvSpPr>
            <a:spLocks noChangeAspect="1" noEditPoints="1"/>
          </p:cNvSpPr>
          <p:nvPr/>
        </p:nvSpPr>
        <p:spPr bwMode="auto">
          <a:xfrm>
            <a:off x="3374776" y="2874323"/>
            <a:ext cx="376024" cy="346226"/>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155" name="people_11" title="Icon of two people with a chat bubble">
            <a:extLst>
              <a:ext uri="{FF2B5EF4-FFF2-40B4-BE49-F238E27FC236}">
                <a16:creationId xmlns:a16="http://schemas.microsoft.com/office/drawing/2014/main" id="{F0D92082-F5A0-4717-97FE-CCCA2BAB2BE5}"/>
              </a:ext>
            </a:extLst>
          </p:cNvPr>
          <p:cNvSpPr>
            <a:spLocks noChangeAspect="1" noEditPoints="1"/>
          </p:cNvSpPr>
          <p:nvPr/>
        </p:nvSpPr>
        <p:spPr bwMode="auto">
          <a:xfrm>
            <a:off x="4198664" y="4121862"/>
            <a:ext cx="360534" cy="346226"/>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2700" cap="sq">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sp>
        <p:nvSpPr>
          <p:cNvPr id="156" name="list_4" title="Icon of a checklist">
            <a:extLst>
              <a:ext uri="{FF2B5EF4-FFF2-40B4-BE49-F238E27FC236}">
                <a16:creationId xmlns:a16="http://schemas.microsoft.com/office/drawing/2014/main" id="{920EE58D-D22B-48AD-A4AA-92F02C392126}"/>
              </a:ext>
            </a:extLst>
          </p:cNvPr>
          <p:cNvSpPr>
            <a:spLocks noChangeAspect="1" noEditPoints="1"/>
          </p:cNvSpPr>
          <p:nvPr/>
        </p:nvSpPr>
        <p:spPr bwMode="auto">
          <a:xfrm>
            <a:off x="5165483" y="5074839"/>
            <a:ext cx="426382" cy="288187"/>
          </a:xfrm>
          <a:custGeom>
            <a:avLst/>
            <a:gdLst>
              <a:gd name="T0" fmla="*/ 90 w 253"/>
              <a:gd name="T1" fmla="*/ 24 h 171"/>
              <a:gd name="T2" fmla="*/ 253 w 253"/>
              <a:gd name="T3" fmla="*/ 24 h 171"/>
              <a:gd name="T4" fmla="*/ 90 w 253"/>
              <a:gd name="T5" fmla="*/ 73 h 171"/>
              <a:gd name="T6" fmla="*/ 253 w 253"/>
              <a:gd name="T7" fmla="*/ 73 h 171"/>
              <a:gd name="T8" fmla="*/ 90 w 253"/>
              <a:gd name="T9" fmla="*/ 121 h 171"/>
              <a:gd name="T10" fmla="*/ 253 w 253"/>
              <a:gd name="T11" fmla="*/ 121 h 171"/>
              <a:gd name="T12" fmla="*/ 90 w 253"/>
              <a:gd name="T13" fmla="*/ 171 h 171"/>
              <a:gd name="T14" fmla="*/ 253 w 253"/>
              <a:gd name="T15" fmla="*/ 171 h 171"/>
              <a:gd name="T16" fmla="*/ 0 w 253"/>
              <a:gd name="T17" fmla="*/ 23 h 171"/>
              <a:gd name="T18" fmla="*/ 17 w 253"/>
              <a:gd name="T19" fmla="*/ 40 h 171"/>
              <a:gd name="T20" fmla="*/ 58 w 253"/>
              <a:gd name="T21" fmla="*/ 0 h 171"/>
              <a:gd name="T22" fmla="*/ 0 w 253"/>
              <a:gd name="T23" fmla="*/ 121 h 171"/>
              <a:gd name="T24" fmla="*/ 17 w 253"/>
              <a:gd name="T25" fmla="*/ 138 h 171"/>
              <a:gd name="T26" fmla="*/ 58 w 253"/>
              <a:gd name="T27" fmla="*/ 9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71">
                <a:moveTo>
                  <a:pt x="90" y="24"/>
                </a:moveTo>
                <a:lnTo>
                  <a:pt x="253" y="24"/>
                </a:lnTo>
                <a:moveTo>
                  <a:pt x="90" y="73"/>
                </a:moveTo>
                <a:lnTo>
                  <a:pt x="253" y="73"/>
                </a:lnTo>
                <a:moveTo>
                  <a:pt x="90" y="121"/>
                </a:moveTo>
                <a:lnTo>
                  <a:pt x="253" y="121"/>
                </a:lnTo>
                <a:moveTo>
                  <a:pt x="90" y="171"/>
                </a:moveTo>
                <a:lnTo>
                  <a:pt x="253" y="171"/>
                </a:lnTo>
                <a:moveTo>
                  <a:pt x="0" y="23"/>
                </a:moveTo>
                <a:lnTo>
                  <a:pt x="17" y="40"/>
                </a:lnTo>
                <a:lnTo>
                  <a:pt x="58" y="0"/>
                </a:lnTo>
                <a:moveTo>
                  <a:pt x="0" y="121"/>
                </a:moveTo>
                <a:lnTo>
                  <a:pt x="17" y="138"/>
                </a:lnTo>
                <a:lnTo>
                  <a:pt x="58" y="98"/>
                </a:lnTo>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7" name="Trackers_EADF" title="Icon of a clipboard with a checklist on it">
            <a:extLst>
              <a:ext uri="{FF2B5EF4-FFF2-40B4-BE49-F238E27FC236}">
                <a16:creationId xmlns:a16="http://schemas.microsoft.com/office/drawing/2014/main" id="{7E1488BF-0779-4429-BB1F-4362229112BC}"/>
              </a:ext>
            </a:extLst>
          </p:cNvPr>
          <p:cNvSpPr>
            <a:spLocks noChangeAspect="1" noEditPoints="1"/>
          </p:cNvSpPr>
          <p:nvPr/>
        </p:nvSpPr>
        <p:spPr bwMode="auto">
          <a:xfrm>
            <a:off x="6707763" y="4878522"/>
            <a:ext cx="253916" cy="346226"/>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27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Touchscreen" title="Icon of a closed hand with one finger touching a screen">
            <a:extLst>
              <a:ext uri="{FF2B5EF4-FFF2-40B4-BE49-F238E27FC236}">
                <a16:creationId xmlns:a16="http://schemas.microsoft.com/office/drawing/2014/main" id="{C6C10687-299B-4E1E-9C3B-E37E97E4F8E2}"/>
              </a:ext>
            </a:extLst>
          </p:cNvPr>
          <p:cNvSpPr>
            <a:spLocks noChangeAspect="1" noEditPoints="1"/>
          </p:cNvSpPr>
          <p:nvPr/>
        </p:nvSpPr>
        <p:spPr bwMode="auto">
          <a:xfrm>
            <a:off x="7668581" y="3924528"/>
            <a:ext cx="332970" cy="312192"/>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 name="MiniExpand_E93A" title="Icon of a rectangle on the lower-left inside a larger rectangle with an arrow pointed to the upper-right corner">
            <a:extLst>
              <a:ext uri="{FF2B5EF4-FFF2-40B4-BE49-F238E27FC236}">
                <a16:creationId xmlns:a16="http://schemas.microsoft.com/office/drawing/2014/main" id="{21BE86A9-B976-4D99-9F32-801FDA305A41}"/>
              </a:ext>
            </a:extLst>
          </p:cNvPr>
          <p:cNvSpPr>
            <a:spLocks noChangeAspect="1" noEditPoints="1"/>
          </p:cNvSpPr>
          <p:nvPr/>
        </p:nvSpPr>
        <p:spPr bwMode="auto">
          <a:xfrm>
            <a:off x="8570851" y="2906200"/>
            <a:ext cx="333704" cy="282473"/>
          </a:xfrm>
          <a:custGeom>
            <a:avLst/>
            <a:gdLst>
              <a:gd name="T0" fmla="*/ 3493 w 4781"/>
              <a:gd name="T1" fmla="*/ 0 h 4047"/>
              <a:gd name="T2" fmla="*/ 4781 w 4781"/>
              <a:gd name="T3" fmla="*/ 0 h 4047"/>
              <a:gd name="T4" fmla="*/ 4781 w 4781"/>
              <a:gd name="T5" fmla="*/ 1288 h 4047"/>
              <a:gd name="T6" fmla="*/ 4781 w 4781"/>
              <a:gd name="T7" fmla="*/ 0 h 4047"/>
              <a:gd name="T8" fmla="*/ 2889 w 4781"/>
              <a:gd name="T9" fmla="*/ 1894 h 4047"/>
              <a:gd name="T10" fmla="*/ 3126 w 4781"/>
              <a:gd name="T11" fmla="*/ 0 h 4047"/>
              <a:gd name="T12" fmla="*/ 0 w 4781"/>
              <a:gd name="T13" fmla="*/ 0 h 4047"/>
              <a:gd name="T14" fmla="*/ 0 w 4781"/>
              <a:gd name="T15" fmla="*/ 4047 h 4047"/>
              <a:gd name="T16" fmla="*/ 4781 w 4781"/>
              <a:gd name="T17" fmla="*/ 4047 h 4047"/>
              <a:gd name="T18" fmla="*/ 4781 w 4781"/>
              <a:gd name="T19" fmla="*/ 1656 h 4047"/>
              <a:gd name="T20" fmla="*/ 2207 w 4781"/>
              <a:gd name="T21" fmla="*/ 4047 h 4047"/>
              <a:gd name="T22" fmla="*/ 2207 w 4781"/>
              <a:gd name="T23" fmla="*/ 2575 h 4047"/>
              <a:gd name="T24" fmla="*/ 0 w 4781"/>
              <a:gd name="T25" fmla="*/ 2575 h 4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81" h="4047">
                <a:moveTo>
                  <a:pt x="3493" y="0"/>
                </a:moveTo>
                <a:lnTo>
                  <a:pt x="4781" y="0"/>
                </a:lnTo>
                <a:lnTo>
                  <a:pt x="4781" y="1288"/>
                </a:lnTo>
                <a:moveTo>
                  <a:pt x="4781" y="0"/>
                </a:moveTo>
                <a:lnTo>
                  <a:pt x="2889" y="1894"/>
                </a:lnTo>
                <a:moveTo>
                  <a:pt x="3126" y="0"/>
                </a:moveTo>
                <a:lnTo>
                  <a:pt x="0" y="0"/>
                </a:lnTo>
                <a:lnTo>
                  <a:pt x="0" y="4047"/>
                </a:lnTo>
                <a:lnTo>
                  <a:pt x="4781" y="4047"/>
                </a:lnTo>
                <a:lnTo>
                  <a:pt x="4781" y="1656"/>
                </a:lnTo>
                <a:moveTo>
                  <a:pt x="2207" y="4047"/>
                </a:moveTo>
                <a:lnTo>
                  <a:pt x="2207" y="2575"/>
                </a:lnTo>
                <a:lnTo>
                  <a:pt x="0" y="2575"/>
                </a:lnTo>
              </a:path>
            </a:pathLst>
          </a:custGeom>
          <a:noFill/>
          <a:ln w="1270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160" name="hand_3" title="Icon of a hand giving a thumbs-up">
            <a:extLst>
              <a:ext uri="{FF2B5EF4-FFF2-40B4-BE49-F238E27FC236}">
                <a16:creationId xmlns:a16="http://schemas.microsoft.com/office/drawing/2014/main" id="{B17EFB43-2D9A-469A-AA2A-F88358AB9A01}"/>
              </a:ext>
            </a:extLst>
          </p:cNvPr>
          <p:cNvSpPr>
            <a:spLocks noChangeAspect="1"/>
          </p:cNvSpPr>
          <p:nvPr/>
        </p:nvSpPr>
        <p:spPr bwMode="auto">
          <a:xfrm>
            <a:off x="10119583" y="2355707"/>
            <a:ext cx="368974" cy="323166"/>
          </a:xfrm>
          <a:custGeom>
            <a:avLst/>
            <a:gdLst>
              <a:gd name="T0" fmla="*/ 0 w 323"/>
              <a:gd name="T1" fmla="*/ 199 h 283"/>
              <a:gd name="T2" fmla="*/ 0 w 323"/>
              <a:gd name="T3" fmla="*/ 260 h 283"/>
              <a:gd name="T4" fmla="*/ 60 w 323"/>
              <a:gd name="T5" fmla="*/ 260 h 283"/>
              <a:gd name="T6" fmla="*/ 95 w 323"/>
              <a:gd name="T7" fmla="*/ 264 h 283"/>
              <a:gd name="T8" fmla="*/ 148 w 323"/>
              <a:gd name="T9" fmla="*/ 282 h 283"/>
              <a:gd name="T10" fmla="*/ 250 w 323"/>
              <a:gd name="T11" fmla="*/ 282 h 283"/>
              <a:gd name="T12" fmla="*/ 265 w 323"/>
              <a:gd name="T13" fmla="*/ 281 h 283"/>
              <a:gd name="T14" fmla="*/ 275 w 323"/>
              <a:gd name="T15" fmla="*/ 272 h 283"/>
              <a:gd name="T16" fmla="*/ 320 w 323"/>
              <a:gd name="T17" fmla="*/ 141 h 283"/>
              <a:gd name="T18" fmla="*/ 316 w 323"/>
              <a:gd name="T19" fmla="*/ 117 h 283"/>
              <a:gd name="T20" fmla="*/ 302 w 323"/>
              <a:gd name="T21" fmla="*/ 110 h 283"/>
              <a:gd name="T22" fmla="*/ 214 w 323"/>
              <a:gd name="T23" fmla="*/ 110 h 283"/>
              <a:gd name="T24" fmla="*/ 217 w 323"/>
              <a:gd name="T25" fmla="*/ 79 h 283"/>
              <a:gd name="T26" fmla="*/ 234 w 323"/>
              <a:gd name="T27" fmla="*/ 41 h 283"/>
              <a:gd name="T28" fmla="*/ 228 w 323"/>
              <a:gd name="T29" fmla="*/ 5 h 283"/>
              <a:gd name="T30" fmla="*/ 208 w 323"/>
              <a:gd name="T31" fmla="*/ 8 h 283"/>
              <a:gd name="T32" fmla="*/ 101 w 323"/>
              <a:gd name="T33" fmla="*/ 115 h 283"/>
              <a:gd name="T34" fmla="*/ 77 w 323"/>
              <a:gd name="T35" fmla="*/ 129 h 283"/>
              <a:gd name="T36" fmla="*/ 0 w 323"/>
              <a:gd name="T37" fmla="*/ 131 h 283"/>
              <a:gd name="T38" fmla="*/ 0 w 323"/>
              <a:gd name="T39" fmla="*/ 19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3" h="283">
                <a:moveTo>
                  <a:pt x="0" y="199"/>
                </a:moveTo>
                <a:cubicBezTo>
                  <a:pt x="0" y="260"/>
                  <a:pt x="0" y="260"/>
                  <a:pt x="0" y="260"/>
                </a:cubicBezTo>
                <a:cubicBezTo>
                  <a:pt x="60" y="260"/>
                  <a:pt x="60" y="260"/>
                  <a:pt x="60" y="260"/>
                </a:cubicBezTo>
                <a:cubicBezTo>
                  <a:pt x="60" y="260"/>
                  <a:pt x="84" y="261"/>
                  <a:pt x="95" y="264"/>
                </a:cubicBezTo>
                <a:cubicBezTo>
                  <a:pt x="106" y="267"/>
                  <a:pt x="129" y="282"/>
                  <a:pt x="148" y="282"/>
                </a:cubicBezTo>
                <a:cubicBezTo>
                  <a:pt x="167" y="282"/>
                  <a:pt x="250" y="282"/>
                  <a:pt x="250" y="282"/>
                </a:cubicBezTo>
                <a:cubicBezTo>
                  <a:pt x="250" y="282"/>
                  <a:pt x="260" y="283"/>
                  <a:pt x="265" y="281"/>
                </a:cubicBezTo>
                <a:cubicBezTo>
                  <a:pt x="272" y="279"/>
                  <a:pt x="275" y="272"/>
                  <a:pt x="275" y="272"/>
                </a:cubicBezTo>
                <a:cubicBezTo>
                  <a:pt x="320" y="141"/>
                  <a:pt x="320" y="141"/>
                  <a:pt x="320" y="141"/>
                </a:cubicBezTo>
                <a:cubicBezTo>
                  <a:pt x="320" y="141"/>
                  <a:pt x="323" y="125"/>
                  <a:pt x="316" y="117"/>
                </a:cubicBezTo>
                <a:cubicBezTo>
                  <a:pt x="310" y="111"/>
                  <a:pt x="302" y="110"/>
                  <a:pt x="302" y="110"/>
                </a:cubicBezTo>
                <a:cubicBezTo>
                  <a:pt x="214" y="110"/>
                  <a:pt x="214" y="110"/>
                  <a:pt x="214" y="110"/>
                </a:cubicBezTo>
                <a:cubicBezTo>
                  <a:pt x="214" y="110"/>
                  <a:pt x="213" y="90"/>
                  <a:pt x="217" y="79"/>
                </a:cubicBezTo>
                <a:cubicBezTo>
                  <a:pt x="222" y="69"/>
                  <a:pt x="232" y="50"/>
                  <a:pt x="234" y="41"/>
                </a:cubicBezTo>
                <a:cubicBezTo>
                  <a:pt x="235" y="31"/>
                  <a:pt x="239" y="10"/>
                  <a:pt x="228" y="5"/>
                </a:cubicBezTo>
                <a:cubicBezTo>
                  <a:pt x="217" y="0"/>
                  <a:pt x="208" y="8"/>
                  <a:pt x="208" y="8"/>
                </a:cubicBezTo>
                <a:cubicBezTo>
                  <a:pt x="101" y="115"/>
                  <a:pt x="101" y="115"/>
                  <a:pt x="101" y="115"/>
                </a:cubicBezTo>
                <a:cubicBezTo>
                  <a:pt x="101" y="115"/>
                  <a:pt x="91" y="126"/>
                  <a:pt x="77" y="129"/>
                </a:cubicBezTo>
                <a:cubicBezTo>
                  <a:pt x="64" y="132"/>
                  <a:pt x="0" y="131"/>
                  <a:pt x="0" y="131"/>
                </a:cubicBezTo>
                <a:lnTo>
                  <a:pt x="0" y="199"/>
                </a:ln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4988425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A4E4C-3B07-469E-8AEF-C5C010BE15F4}"/>
              </a:ext>
            </a:extLst>
          </p:cNvPr>
          <p:cNvSpPr>
            <a:spLocks noGrp="1"/>
          </p:cNvSpPr>
          <p:nvPr>
            <p:ph type="title"/>
          </p:nvPr>
        </p:nvSpPr>
        <p:spPr/>
        <p:txBody>
          <a:bodyPr/>
          <a:lstStyle/>
          <a:p>
            <a:r>
              <a:rPr lang="en-US"/>
              <a:t>Unlock insights and take action</a:t>
            </a:r>
          </a:p>
        </p:txBody>
      </p:sp>
      <p:sp>
        <p:nvSpPr>
          <p:cNvPr id="67" name="Rectangle 66">
            <a:extLst>
              <a:ext uri="{FF2B5EF4-FFF2-40B4-BE49-F238E27FC236}">
                <a16:creationId xmlns:a16="http://schemas.microsoft.com/office/drawing/2014/main" id="{77195C83-F4FE-4FA1-B132-2CE40A79B5EB}"/>
              </a:ext>
            </a:extLst>
          </p:cNvPr>
          <p:cNvSpPr/>
          <p:nvPr/>
        </p:nvSpPr>
        <p:spPr bwMode="auto">
          <a:xfrm>
            <a:off x="11328908" y="1498600"/>
            <a:ext cx="393121" cy="126695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68" name="Rectangle 67">
            <a:extLst>
              <a:ext uri="{FF2B5EF4-FFF2-40B4-BE49-F238E27FC236}">
                <a16:creationId xmlns:a16="http://schemas.microsoft.com/office/drawing/2014/main" id="{BF255BA0-6B2A-4429-A99E-06AADFA69A7A}"/>
              </a:ext>
            </a:extLst>
          </p:cNvPr>
          <p:cNvSpPr/>
          <p:nvPr/>
        </p:nvSpPr>
        <p:spPr bwMode="auto">
          <a:xfrm>
            <a:off x="474980" y="1498600"/>
            <a:ext cx="393121" cy="1266952"/>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69" name="TextBox 68">
            <a:extLst>
              <a:ext uri="{FF2B5EF4-FFF2-40B4-BE49-F238E27FC236}">
                <a16:creationId xmlns:a16="http://schemas.microsoft.com/office/drawing/2014/main" id="{65D29FCE-6ECF-40F9-B185-EF0C93D0F818}"/>
              </a:ext>
            </a:extLst>
          </p:cNvPr>
          <p:cNvSpPr txBox="1"/>
          <p:nvPr/>
        </p:nvSpPr>
        <p:spPr>
          <a:xfrm>
            <a:off x="517144" y="1539240"/>
            <a:ext cx="2122272" cy="1185672"/>
          </a:xfrm>
          <a:prstGeom prst="rect">
            <a:avLst/>
          </a:prstGeom>
          <a:solidFill>
            <a:schemeClr val="bg1"/>
          </a:solidFill>
          <a:ln w="6350">
            <a:solidFill>
              <a:schemeClr val="bg1">
                <a:lumMod val="75000"/>
              </a:schemeClr>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1000"/>
              </a:spcBef>
            </a:pPr>
            <a:endParaRPr lang="en-IN" dirty="0">
              <a:solidFill>
                <a:schemeClr val="bg1"/>
              </a:solidFill>
              <a:latin typeface="+mj-lt"/>
              <a:ea typeface="+mn-lt"/>
              <a:cs typeface="+mn-lt"/>
            </a:endParaRPr>
          </a:p>
        </p:txBody>
      </p:sp>
      <p:sp>
        <p:nvSpPr>
          <p:cNvPr id="70" name="TextBox 69">
            <a:extLst>
              <a:ext uri="{FF2B5EF4-FFF2-40B4-BE49-F238E27FC236}">
                <a16:creationId xmlns:a16="http://schemas.microsoft.com/office/drawing/2014/main" id="{23431ECF-A46A-4A46-B9D3-DE678880B523}"/>
              </a:ext>
            </a:extLst>
          </p:cNvPr>
          <p:cNvSpPr txBox="1"/>
          <p:nvPr/>
        </p:nvSpPr>
        <p:spPr>
          <a:xfrm>
            <a:off x="2775750" y="1539240"/>
            <a:ext cx="2122272" cy="1185672"/>
          </a:xfrm>
          <a:prstGeom prst="rect">
            <a:avLst/>
          </a:prstGeom>
          <a:solidFill>
            <a:schemeClr val="bg1"/>
          </a:solidFill>
          <a:ln w="6350">
            <a:solidFill>
              <a:schemeClr val="bg1">
                <a:lumMod val="75000"/>
              </a:schemeClr>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1000"/>
              </a:spcBef>
            </a:pPr>
            <a:endParaRPr lang="en-IN" dirty="0">
              <a:solidFill>
                <a:schemeClr val="bg1"/>
              </a:solidFill>
              <a:latin typeface="+mj-lt"/>
              <a:ea typeface="+mn-lt"/>
              <a:cs typeface="+mn-lt"/>
            </a:endParaRPr>
          </a:p>
        </p:txBody>
      </p:sp>
      <p:sp>
        <p:nvSpPr>
          <p:cNvPr id="71" name="TextBox 70">
            <a:extLst>
              <a:ext uri="{FF2B5EF4-FFF2-40B4-BE49-F238E27FC236}">
                <a16:creationId xmlns:a16="http://schemas.microsoft.com/office/drawing/2014/main" id="{DA7FFEC5-9753-4038-9423-184DA3C6CEAC}"/>
              </a:ext>
            </a:extLst>
          </p:cNvPr>
          <p:cNvSpPr txBox="1"/>
          <p:nvPr/>
        </p:nvSpPr>
        <p:spPr>
          <a:xfrm>
            <a:off x="5034356" y="1539240"/>
            <a:ext cx="2122272" cy="1185672"/>
          </a:xfrm>
          <a:prstGeom prst="rect">
            <a:avLst/>
          </a:prstGeom>
          <a:solidFill>
            <a:schemeClr val="bg1"/>
          </a:solidFill>
          <a:ln w="6350">
            <a:solidFill>
              <a:schemeClr val="bg1">
                <a:lumMod val="75000"/>
              </a:schemeClr>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1000"/>
              </a:spcBef>
            </a:pPr>
            <a:endParaRPr lang="en-IN" dirty="0">
              <a:solidFill>
                <a:schemeClr val="bg1"/>
              </a:solidFill>
              <a:latin typeface="+mj-lt"/>
              <a:ea typeface="+mn-lt"/>
              <a:cs typeface="+mn-lt"/>
            </a:endParaRPr>
          </a:p>
        </p:txBody>
      </p:sp>
      <p:sp>
        <p:nvSpPr>
          <p:cNvPr id="72" name="TextBox 71">
            <a:extLst>
              <a:ext uri="{FF2B5EF4-FFF2-40B4-BE49-F238E27FC236}">
                <a16:creationId xmlns:a16="http://schemas.microsoft.com/office/drawing/2014/main" id="{B7B58101-0296-48A8-9BFA-A450FC74F69D}"/>
              </a:ext>
            </a:extLst>
          </p:cNvPr>
          <p:cNvSpPr txBox="1"/>
          <p:nvPr/>
        </p:nvSpPr>
        <p:spPr>
          <a:xfrm>
            <a:off x="7292962" y="1539240"/>
            <a:ext cx="2122272" cy="1185672"/>
          </a:xfrm>
          <a:prstGeom prst="rect">
            <a:avLst/>
          </a:prstGeom>
          <a:solidFill>
            <a:schemeClr val="bg1"/>
          </a:solidFill>
          <a:ln w="6350">
            <a:solidFill>
              <a:schemeClr val="bg1">
                <a:lumMod val="75000"/>
              </a:schemeClr>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1000"/>
              </a:spcBef>
            </a:pPr>
            <a:endParaRPr lang="en-US" dirty="0">
              <a:solidFill>
                <a:schemeClr val="bg1"/>
              </a:solidFill>
              <a:latin typeface="+mj-lt"/>
              <a:ea typeface="+mn-lt"/>
              <a:cs typeface="+mn-lt"/>
            </a:endParaRPr>
          </a:p>
        </p:txBody>
      </p:sp>
      <p:sp>
        <p:nvSpPr>
          <p:cNvPr id="73" name="TextBox 72">
            <a:extLst>
              <a:ext uri="{FF2B5EF4-FFF2-40B4-BE49-F238E27FC236}">
                <a16:creationId xmlns:a16="http://schemas.microsoft.com/office/drawing/2014/main" id="{BCF9186E-AEAA-4469-A949-7CFB8F514CC1}"/>
              </a:ext>
            </a:extLst>
          </p:cNvPr>
          <p:cNvSpPr txBox="1"/>
          <p:nvPr/>
        </p:nvSpPr>
        <p:spPr>
          <a:xfrm>
            <a:off x="9551568" y="1539240"/>
            <a:ext cx="2122272" cy="1185672"/>
          </a:xfrm>
          <a:prstGeom prst="rect">
            <a:avLst/>
          </a:prstGeom>
          <a:solidFill>
            <a:schemeClr val="bg1"/>
          </a:solidFill>
          <a:ln w="6350">
            <a:solidFill>
              <a:schemeClr val="bg1">
                <a:lumMod val="75000"/>
              </a:schemeClr>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1000"/>
              </a:spcBef>
            </a:pPr>
            <a:endParaRPr lang="en-US" dirty="0">
              <a:solidFill>
                <a:schemeClr val="bg1"/>
              </a:solidFill>
              <a:latin typeface="+mj-lt"/>
              <a:ea typeface="+mn-lt"/>
              <a:cs typeface="+mn-lt"/>
            </a:endParaRPr>
          </a:p>
        </p:txBody>
      </p:sp>
      <p:sp>
        <p:nvSpPr>
          <p:cNvPr id="74" name="Rectangle 73">
            <a:extLst>
              <a:ext uri="{FF2B5EF4-FFF2-40B4-BE49-F238E27FC236}">
                <a16:creationId xmlns:a16="http://schemas.microsoft.com/office/drawing/2014/main" id="{88B8C55A-FF05-41F9-ABF9-B5DA78612822}"/>
              </a:ext>
            </a:extLst>
          </p:cNvPr>
          <p:cNvSpPr/>
          <p:nvPr/>
        </p:nvSpPr>
        <p:spPr bwMode="auto">
          <a:xfrm>
            <a:off x="0" y="3477806"/>
            <a:ext cx="12192000" cy="166655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75" name="Rectangle 74">
            <a:extLst>
              <a:ext uri="{FF2B5EF4-FFF2-40B4-BE49-F238E27FC236}">
                <a16:creationId xmlns:a16="http://schemas.microsoft.com/office/drawing/2014/main" id="{88B66943-AF96-43AE-BA28-9463C4A4EF84}"/>
              </a:ext>
            </a:extLst>
          </p:cNvPr>
          <p:cNvSpPr/>
          <p:nvPr/>
        </p:nvSpPr>
        <p:spPr bwMode="auto">
          <a:xfrm>
            <a:off x="0" y="5058639"/>
            <a:ext cx="12192000" cy="85725"/>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6" name="Oval 75">
            <a:extLst>
              <a:ext uri="{FF2B5EF4-FFF2-40B4-BE49-F238E27FC236}">
                <a16:creationId xmlns:a16="http://schemas.microsoft.com/office/drawing/2014/main" id="{833E7B53-1797-4B7B-84ED-2051AA1F2BA2}"/>
              </a:ext>
            </a:extLst>
          </p:cNvPr>
          <p:cNvSpPr/>
          <p:nvPr/>
        </p:nvSpPr>
        <p:spPr bwMode="auto">
          <a:xfrm>
            <a:off x="1267656" y="3152270"/>
            <a:ext cx="621248" cy="621248"/>
          </a:xfrm>
          <a:prstGeom prst="ellipse">
            <a:avLst/>
          </a:prstGeom>
          <a:solidFill>
            <a:schemeClr val="bg1"/>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77" name="TextBox 76">
            <a:extLst>
              <a:ext uri="{FF2B5EF4-FFF2-40B4-BE49-F238E27FC236}">
                <a16:creationId xmlns:a16="http://schemas.microsoft.com/office/drawing/2014/main" id="{09E52493-22D7-43C6-9A1B-33BEF39CA1EE}"/>
              </a:ext>
            </a:extLst>
          </p:cNvPr>
          <p:cNvSpPr txBox="1"/>
          <p:nvPr/>
        </p:nvSpPr>
        <p:spPr>
          <a:xfrm>
            <a:off x="584201" y="3965486"/>
            <a:ext cx="1988158" cy="7435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ts val="1000"/>
              </a:spcBef>
            </a:pPr>
            <a:r>
              <a:rPr lang="en-IN" dirty="0">
                <a:solidFill>
                  <a:schemeClr val="bg1"/>
                </a:solidFill>
                <a:latin typeface="+mj-lt"/>
                <a:ea typeface="+mn-lt"/>
                <a:cs typeface="+mn-lt"/>
              </a:rPr>
              <a:t>Predict</a:t>
            </a:r>
            <a:br>
              <a:rPr lang="en-IN" dirty="0">
                <a:solidFill>
                  <a:schemeClr val="bg1"/>
                </a:solidFill>
                <a:latin typeface="+mj-lt"/>
                <a:ea typeface="+mn-lt"/>
                <a:cs typeface="+mn-lt"/>
              </a:rPr>
            </a:br>
            <a:r>
              <a:rPr lang="en-IN" dirty="0">
                <a:solidFill>
                  <a:schemeClr val="bg1"/>
                </a:solidFill>
                <a:latin typeface="+mj-lt"/>
                <a:ea typeface="+mn-lt"/>
                <a:cs typeface="+mn-lt"/>
              </a:rPr>
              <a:t>customer intent </a:t>
            </a:r>
          </a:p>
        </p:txBody>
      </p:sp>
      <p:sp>
        <p:nvSpPr>
          <p:cNvPr id="78" name="TextBox 77">
            <a:extLst>
              <a:ext uri="{FF2B5EF4-FFF2-40B4-BE49-F238E27FC236}">
                <a16:creationId xmlns:a16="http://schemas.microsoft.com/office/drawing/2014/main" id="{ABB7056F-1552-4F80-9AE2-689A0B227F0D}"/>
              </a:ext>
            </a:extLst>
          </p:cNvPr>
          <p:cNvSpPr txBox="1"/>
          <p:nvPr/>
        </p:nvSpPr>
        <p:spPr>
          <a:xfrm>
            <a:off x="2842807" y="3965486"/>
            <a:ext cx="1988158" cy="7435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ts val="1000"/>
              </a:spcBef>
            </a:pPr>
            <a:r>
              <a:rPr lang="en-IN" dirty="0">
                <a:solidFill>
                  <a:schemeClr val="bg1"/>
                </a:solidFill>
                <a:latin typeface="+mj-lt"/>
                <a:ea typeface="+mn-lt"/>
                <a:cs typeface="+mn-lt"/>
              </a:rPr>
              <a:t>Spot trends and patterns</a:t>
            </a:r>
          </a:p>
        </p:txBody>
      </p:sp>
      <p:sp>
        <p:nvSpPr>
          <p:cNvPr id="79" name="TextBox 78">
            <a:extLst>
              <a:ext uri="{FF2B5EF4-FFF2-40B4-BE49-F238E27FC236}">
                <a16:creationId xmlns:a16="http://schemas.microsoft.com/office/drawing/2014/main" id="{565B2C02-C09E-43D8-8077-5415A56B8A3D}"/>
              </a:ext>
            </a:extLst>
          </p:cNvPr>
          <p:cNvSpPr txBox="1"/>
          <p:nvPr/>
        </p:nvSpPr>
        <p:spPr>
          <a:xfrm>
            <a:off x="5101413" y="3965486"/>
            <a:ext cx="1988158" cy="7435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ts val="1000"/>
              </a:spcBef>
            </a:pPr>
            <a:r>
              <a:rPr lang="en-IN" dirty="0">
                <a:solidFill>
                  <a:schemeClr val="bg1"/>
                </a:solidFill>
                <a:latin typeface="+mj-lt"/>
                <a:ea typeface="+mn-lt"/>
                <a:cs typeface="+mn-lt"/>
              </a:rPr>
              <a:t>Create richer customer segments</a:t>
            </a:r>
          </a:p>
        </p:txBody>
      </p:sp>
      <p:sp>
        <p:nvSpPr>
          <p:cNvPr id="80" name="TextBox 79">
            <a:extLst>
              <a:ext uri="{FF2B5EF4-FFF2-40B4-BE49-F238E27FC236}">
                <a16:creationId xmlns:a16="http://schemas.microsoft.com/office/drawing/2014/main" id="{7AAA2111-8F1E-4E52-B45F-C5056BA44AEA}"/>
              </a:ext>
            </a:extLst>
          </p:cNvPr>
          <p:cNvSpPr txBox="1"/>
          <p:nvPr/>
        </p:nvSpPr>
        <p:spPr>
          <a:xfrm>
            <a:off x="7360019" y="3965486"/>
            <a:ext cx="1988158" cy="7435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ts val="1000"/>
              </a:spcBef>
            </a:pPr>
            <a:r>
              <a:rPr lang="en-US" dirty="0">
                <a:solidFill>
                  <a:schemeClr val="bg1"/>
                </a:solidFill>
                <a:latin typeface="+mj-lt"/>
                <a:ea typeface="+mn-lt"/>
                <a:cs typeface="+mn-lt"/>
              </a:rPr>
              <a:t>Drive personalized experiences across channels </a:t>
            </a:r>
          </a:p>
        </p:txBody>
      </p:sp>
      <p:sp>
        <p:nvSpPr>
          <p:cNvPr id="81" name="TextBox 80">
            <a:extLst>
              <a:ext uri="{FF2B5EF4-FFF2-40B4-BE49-F238E27FC236}">
                <a16:creationId xmlns:a16="http://schemas.microsoft.com/office/drawing/2014/main" id="{5C812072-175B-4D27-8920-B98F472F43FB}"/>
              </a:ext>
            </a:extLst>
          </p:cNvPr>
          <p:cNvSpPr txBox="1"/>
          <p:nvPr/>
        </p:nvSpPr>
        <p:spPr>
          <a:xfrm>
            <a:off x="9551568" y="3965486"/>
            <a:ext cx="2122272" cy="7435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ts val="1000"/>
              </a:spcBef>
            </a:pPr>
            <a:r>
              <a:rPr lang="en-US" spc="-20" dirty="0">
                <a:solidFill>
                  <a:schemeClr val="bg1"/>
                </a:solidFill>
                <a:latin typeface="+mj-lt"/>
                <a:ea typeface="+mn-lt"/>
                <a:cs typeface="+mn-lt"/>
              </a:rPr>
              <a:t>Automate customer-centric experiences and processes</a:t>
            </a:r>
          </a:p>
        </p:txBody>
      </p:sp>
      <p:sp>
        <p:nvSpPr>
          <p:cNvPr id="82" name="Oval 81">
            <a:extLst>
              <a:ext uri="{FF2B5EF4-FFF2-40B4-BE49-F238E27FC236}">
                <a16:creationId xmlns:a16="http://schemas.microsoft.com/office/drawing/2014/main" id="{6F8B8CFB-2BB8-4CC6-A7D8-9B48E2D970D0}"/>
              </a:ext>
            </a:extLst>
          </p:cNvPr>
          <p:cNvSpPr/>
          <p:nvPr/>
        </p:nvSpPr>
        <p:spPr bwMode="auto">
          <a:xfrm>
            <a:off x="3526262" y="3152270"/>
            <a:ext cx="621248" cy="621248"/>
          </a:xfrm>
          <a:prstGeom prst="ellipse">
            <a:avLst/>
          </a:prstGeom>
          <a:solidFill>
            <a:schemeClr val="bg1"/>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86" name="Oval 85">
            <a:extLst>
              <a:ext uri="{FF2B5EF4-FFF2-40B4-BE49-F238E27FC236}">
                <a16:creationId xmlns:a16="http://schemas.microsoft.com/office/drawing/2014/main" id="{9975C028-297A-4229-9A09-87529ACCA216}"/>
              </a:ext>
            </a:extLst>
          </p:cNvPr>
          <p:cNvSpPr/>
          <p:nvPr/>
        </p:nvSpPr>
        <p:spPr bwMode="auto">
          <a:xfrm>
            <a:off x="5784868" y="3152270"/>
            <a:ext cx="621248" cy="621248"/>
          </a:xfrm>
          <a:prstGeom prst="ellipse">
            <a:avLst/>
          </a:prstGeom>
          <a:solidFill>
            <a:schemeClr val="bg1"/>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92" name="Oval 91">
            <a:extLst>
              <a:ext uri="{FF2B5EF4-FFF2-40B4-BE49-F238E27FC236}">
                <a16:creationId xmlns:a16="http://schemas.microsoft.com/office/drawing/2014/main" id="{ECC197A4-B53E-48A1-8439-6B241688C1B8}"/>
              </a:ext>
            </a:extLst>
          </p:cNvPr>
          <p:cNvSpPr/>
          <p:nvPr/>
        </p:nvSpPr>
        <p:spPr bwMode="auto">
          <a:xfrm>
            <a:off x="8043474" y="3152270"/>
            <a:ext cx="621248" cy="621248"/>
          </a:xfrm>
          <a:prstGeom prst="ellipse">
            <a:avLst/>
          </a:prstGeom>
          <a:solidFill>
            <a:schemeClr val="bg1"/>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93" name="Oval 92">
            <a:extLst>
              <a:ext uri="{FF2B5EF4-FFF2-40B4-BE49-F238E27FC236}">
                <a16:creationId xmlns:a16="http://schemas.microsoft.com/office/drawing/2014/main" id="{2C01BD90-7B6F-405F-9C6A-EDD4233506D4}"/>
              </a:ext>
            </a:extLst>
          </p:cNvPr>
          <p:cNvSpPr/>
          <p:nvPr/>
        </p:nvSpPr>
        <p:spPr bwMode="auto">
          <a:xfrm>
            <a:off x="10302080" y="3152270"/>
            <a:ext cx="621248" cy="621248"/>
          </a:xfrm>
          <a:prstGeom prst="ellipse">
            <a:avLst/>
          </a:prstGeom>
          <a:solidFill>
            <a:schemeClr val="bg1"/>
          </a:solidFill>
          <a:ln w="63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94" name="Picture 93">
            <a:extLst>
              <a:ext uri="{FF2B5EF4-FFF2-40B4-BE49-F238E27FC236}">
                <a16:creationId xmlns:a16="http://schemas.microsoft.com/office/drawing/2014/main" id="{D5448177-1E79-4D93-A452-F04AEDA6EA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5" t="-268" r="117" b="5696"/>
          <a:stretch/>
        </p:blipFill>
        <p:spPr>
          <a:xfrm>
            <a:off x="579552" y="1596771"/>
            <a:ext cx="1997456" cy="1070610"/>
          </a:xfrm>
          <a:custGeom>
            <a:avLst/>
            <a:gdLst>
              <a:gd name="connsiteX0" fmla="*/ 0 w 1997456"/>
              <a:gd name="connsiteY0" fmla="*/ 0 h 1259840"/>
              <a:gd name="connsiteX1" fmla="*/ 1997456 w 1997456"/>
              <a:gd name="connsiteY1" fmla="*/ 0 h 1259840"/>
              <a:gd name="connsiteX2" fmla="*/ 1997456 w 1997456"/>
              <a:gd name="connsiteY2" fmla="*/ 1259840 h 1259840"/>
              <a:gd name="connsiteX3" fmla="*/ 0 w 1997456"/>
              <a:gd name="connsiteY3" fmla="*/ 1259840 h 1259840"/>
            </a:gdLst>
            <a:ahLst/>
            <a:cxnLst>
              <a:cxn ang="0">
                <a:pos x="connsiteX0" y="connsiteY0"/>
              </a:cxn>
              <a:cxn ang="0">
                <a:pos x="connsiteX1" y="connsiteY1"/>
              </a:cxn>
              <a:cxn ang="0">
                <a:pos x="connsiteX2" y="connsiteY2"/>
              </a:cxn>
              <a:cxn ang="0">
                <a:pos x="connsiteX3" y="connsiteY3"/>
              </a:cxn>
            </a:cxnLst>
            <a:rect l="l" t="t" r="r" b="b"/>
            <a:pathLst>
              <a:path w="1997456" h="1259840">
                <a:moveTo>
                  <a:pt x="0" y="0"/>
                </a:moveTo>
                <a:lnTo>
                  <a:pt x="1997456" y="0"/>
                </a:lnTo>
                <a:lnTo>
                  <a:pt x="1997456" y="1259840"/>
                </a:lnTo>
                <a:lnTo>
                  <a:pt x="0" y="1259840"/>
                </a:lnTo>
                <a:close/>
              </a:path>
            </a:pathLst>
          </a:custGeom>
        </p:spPr>
      </p:pic>
      <p:pic>
        <p:nvPicPr>
          <p:cNvPr id="95" name="Picture 94">
            <a:extLst>
              <a:ext uri="{FF2B5EF4-FFF2-40B4-BE49-F238E27FC236}">
                <a16:creationId xmlns:a16="http://schemas.microsoft.com/office/drawing/2014/main" id="{776354A2-B489-4AC3-BAA6-E6A60E138C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1" t="-173" r="-1722" b="1223"/>
          <a:stretch/>
        </p:blipFill>
        <p:spPr>
          <a:xfrm>
            <a:off x="2838158" y="1596771"/>
            <a:ext cx="1997457" cy="1070610"/>
          </a:xfrm>
          <a:custGeom>
            <a:avLst/>
            <a:gdLst>
              <a:gd name="connsiteX0" fmla="*/ 0 w 1997457"/>
              <a:gd name="connsiteY0" fmla="*/ 0 h 1259840"/>
              <a:gd name="connsiteX1" fmla="*/ 1997457 w 1997457"/>
              <a:gd name="connsiteY1" fmla="*/ 0 h 1259840"/>
              <a:gd name="connsiteX2" fmla="*/ 1997457 w 1997457"/>
              <a:gd name="connsiteY2" fmla="*/ 1259840 h 1259840"/>
              <a:gd name="connsiteX3" fmla="*/ 0 w 1997457"/>
              <a:gd name="connsiteY3" fmla="*/ 1259840 h 1259840"/>
            </a:gdLst>
            <a:ahLst/>
            <a:cxnLst>
              <a:cxn ang="0">
                <a:pos x="connsiteX0" y="connsiteY0"/>
              </a:cxn>
              <a:cxn ang="0">
                <a:pos x="connsiteX1" y="connsiteY1"/>
              </a:cxn>
              <a:cxn ang="0">
                <a:pos x="connsiteX2" y="connsiteY2"/>
              </a:cxn>
              <a:cxn ang="0">
                <a:pos x="connsiteX3" y="connsiteY3"/>
              </a:cxn>
            </a:cxnLst>
            <a:rect l="l" t="t" r="r" b="b"/>
            <a:pathLst>
              <a:path w="1997457" h="1259840">
                <a:moveTo>
                  <a:pt x="0" y="0"/>
                </a:moveTo>
                <a:lnTo>
                  <a:pt x="1997457" y="0"/>
                </a:lnTo>
                <a:lnTo>
                  <a:pt x="1997457" y="1259840"/>
                </a:lnTo>
                <a:lnTo>
                  <a:pt x="0" y="1259840"/>
                </a:lnTo>
                <a:close/>
              </a:path>
            </a:pathLst>
          </a:custGeom>
        </p:spPr>
      </p:pic>
      <p:pic>
        <p:nvPicPr>
          <p:cNvPr id="96" name="Picture 95">
            <a:extLst>
              <a:ext uri="{FF2B5EF4-FFF2-40B4-BE49-F238E27FC236}">
                <a16:creationId xmlns:a16="http://schemas.microsoft.com/office/drawing/2014/main" id="{7F7942A7-6BBD-4BB4-A9D1-427FDB8483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 t="-96" r="-255" b="4440"/>
          <a:stretch/>
        </p:blipFill>
        <p:spPr>
          <a:xfrm>
            <a:off x="5096765" y="1596771"/>
            <a:ext cx="1997456" cy="1070610"/>
          </a:xfrm>
          <a:custGeom>
            <a:avLst/>
            <a:gdLst>
              <a:gd name="connsiteX0" fmla="*/ 0 w 1997456"/>
              <a:gd name="connsiteY0" fmla="*/ 0 h 1259840"/>
              <a:gd name="connsiteX1" fmla="*/ 1997456 w 1997456"/>
              <a:gd name="connsiteY1" fmla="*/ 0 h 1259840"/>
              <a:gd name="connsiteX2" fmla="*/ 1997456 w 1997456"/>
              <a:gd name="connsiteY2" fmla="*/ 1259840 h 1259840"/>
              <a:gd name="connsiteX3" fmla="*/ 0 w 1997456"/>
              <a:gd name="connsiteY3" fmla="*/ 1259840 h 1259840"/>
            </a:gdLst>
            <a:ahLst/>
            <a:cxnLst>
              <a:cxn ang="0">
                <a:pos x="connsiteX0" y="connsiteY0"/>
              </a:cxn>
              <a:cxn ang="0">
                <a:pos x="connsiteX1" y="connsiteY1"/>
              </a:cxn>
              <a:cxn ang="0">
                <a:pos x="connsiteX2" y="connsiteY2"/>
              </a:cxn>
              <a:cxn ang="0">
                <a:pos x="connsiteX3" y="connsiteY3"/>
              </a:cxn>
            </a:cxnLst>
            <a:rect l="l" t="t" r="r" b="b"/>
            <a:pathLst>
              <a:path w="1997456" h="1259840">
                <a:moveTo>
                  <a:pt x="0" y="0"/>
                </a:moveTo>
                <a:lnTo>
                  <a:pt x="1997456" y="0"/>
                </a:lnTo>
                <a:lnTo>
                  <a:pt x="1997456" y="1259840"/>
                </a:lnTo>
                <a:lnTo>
                  <a:pt x="0" y="1259840"/>
                </a:lnTo>
                <a:close/>
              </a:path>
            </a:pathLst>
          </a:custGeom>
        </p:spPr>
      </p:pic>
      <p:pic>
        <p:nvPicPr>
          <p:cNvPr id="97" name="Picture 96">
            <a:extLst>
              <a:ext uri="{FF2B5EF4-FFF2-40B4-BE49-F238E27FC236}">
                <a16:creationId xmlns:a16="http://schemas.microsoft.com/office/drawing/2014/main" id="{00A22584-AC0B-4C88-BA33-1FE8FDD806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62" t="-53" r="-936" b="2865"/>
          <a:stretch/>
        </p:blipFill>
        <p:spPr>
          <a:xfrm>
            <a:off x="7355371" y="1596771"/>
            <a:ext cx="1997455" cy="1070610"/>
          </a:xfrm>
          <a:custGeom>
            <a:avLst/>
            <a:gdLst>
              <a:gd name="connsiteX0" fmla="*/ 0 w 1997455"/>
              <a:gd name="connsiteY0" fmla="*/ 0 h 1259840"/>
              <a:gd name="connsiteX1" fmla="*/ 1997455 w 1997455"/>
              <a:gd name="connsiteY1" fmla="*/ 0 h 1259840"/>
              <a:gd name="connsiteX2" fmla="*/ 1997455 w 1997455"/>
              <a:gd name="connsiteY2" fmla="*/ 1259840 h 1259840"/>
              <a:gd name="connsiteX3" fmla="*/ 0 w 1997455"/>
              <a:gd name="connsiteY3" fmla="*/ 1259840 h 1259840"/>
            </a:gdLst>
            <a:ahLst/>
            <a:cxnLst>
              <a:cxn ang="0">
                <a:pos x="connsiteX0" y="connsiteY0"/>
              </a:cxn>
              <a:cxn ang="0">
                <a:pos x="connsiteX1" y="connsiteY1"/>
              </a:cxn>
              <a:cxn ang="0">
                <a:pos x="connsiteX2" y="connsiteY2"/>
              </a:cxn>
              <a:cxn ang="0">
                <a:pos x="connsiteX3" y="connsiteY3"/>
              </a:cxn>
            </a:cxnLst>
            <a:rect l="l" t="t" r="r" b="b"/>
            <a:pathLst>
              <a:path w="1997455" h="1259840">
                <a:moveTo>
                  <a:pt x="0" y="0"/>
                </a:moveTo>
                <a:lnTo>
                  <a:pt x="1997455" y="0"/>
                </a:lnTo>
                <a:lnTo>
                  <a:pt x="1997455" y="1259840"/>
                </a:lnTo>
                <a:lnTo>
                  <a:pt x="0" y="1259840"/>
                </a:lnTo>
                <a:close/>
              </a:path>
            </a:pathLst>
          </a:custGeom>
        </p:spPr>
      </p:pic>
      <p:pic>
        <p:nvPicPr>
          <p:cNvPr id="98" name="Picture 97">
            <a:extLst>
              <a:ext uri="{FF2B5EF4-FFF2-40B4-BE49-F238E27FC236}">
                <a16:creationId xmlns:a16="http://schemas.microsoft.com/office/drawing/2014/main" id="{8D8DC12D-4FC1-42A3-8212-8DC97C15D740}"/>
              </a:ext>
            </a:extLst>
          </p:cNvPr>
          <p:cNvPicPr>
            <a:picLocks noChangeAspect="1"/>
          </p:cNvPicPr>
          <p:nvPr/>
        </p:nvPicPr>
        <p:blipFill rotWithShape="1">
          <a:blip r:embed="rId7"/>
          <a:srcRect l="-89" t="54" r="76" b="4520"/>
          <a:stretch/>
        </p:blipFill>
        <p:spPr>
          <a:xfrm>
            <a:off x="9613976" y="1596771"/>
            <a:ext cx="1997456" cy="1070610"/>
          </a:xfrm>
          <a:custGeom>
            <a:avLst/>
            <a:gdLst>
              <a:gd name="connsiteX0" fmla="*/ 0 w 1997456"/>
              <a:gd name="connsiteY0" fmla="*/ 0 h 1259840"/>
              <a:gd name="connsiteX1" fmla="*/ 1997456 w 1997456"/>
              <a:gd name="connsiteY1" fmla="*/ 0 h 1259840"/>
              <a:gd name="connsiteX2" fmla="*/ 1997456 w 1997456"/>
              <a:gd name="connsiteY2" fmla="*/ 1259840 h 1259840"/>
              <a:gd name="connsiteX3" fmla="*/ 0 w 1997456"/>
              <a:gd name="connsiteY3" fmla="*/ 1259840 h 1259840"/>
            </a:gdLst>
            <a:ahLst/>
            <a:cxnLst>
              <a:cxn ang="0">
                <a:pos x="connsiteX0" y="connsiteY0"/>
              </a:cxn>
              <a:cxn ang="0">
                <a:pos x="connsiteX1" y="connsiteY1"/>
              </a:cxn>
              <a:cxn ang="0">
                <a:pos x="connsiteX2" y="connsiteY2"/>
              </a:cxn>
              <a:cxn ang="0">
                <a:pos x="connsiteX3" y="connsiteY3"/>
              </a:cxn>
            </a:cxnLst>
            <a:rect l="l" t="t" r="r" b="b"/>
            <a:pathLst>
              <a:path w="1997456" h="1259840">
                <a:moveTo>
                  <a:pt x="0" y="0"/>
                </a:moveTo>
                <a:lnTo>
                  <a:pt x="1997456" y="0"/>
                </a:lnTo>
                <a:lnTo>
                  <a:pt x="1997456" y="1259840"/>
                </a:lnTo>
                <a:lnTo>
                  <a:pt x="0" y="1259840"/>
                </a:lnTo>
                <a:close/>
              </a:path>
            </a:pathLst>
          </a:custGeom>
        </p:spPr>
      </p:pic>
      <p:sp>
        <p:nvSpPr>
          <p:cNvPr id="99" name="graph_9" title="Icon of a line chart with connected circles at varying points">
            <a:extLst>
              <a:ext uri="{FF2B5EF4-FFF2-40B4-BE49-F238E27FC236}">
                <a16:creationId xmlns:a16="http://schemas.microsoft.com/office/drawing/2014/main" id="{A7A6A1AE-088C-4F14-A785-1552DD85C898}"/>
              </a:ext>
            </a:extLst>
          </p:cNvPr>
          <p:cNvSpPr>
            <a:spLocks noChangeAspect="1" noEditPoints="1"/>
          </p:cNvSpPr>
          <p:nvPr/>
        </p:nvSpPr>
        <p:spPr bwMode="auto">
          <a:xfrm>
            <a:off x="1418195" y="3318442"/>
            <a:ext cx="320170" cy="288904"/>
          </a:xfrm>
          <a:custGeom>
            <a:avLst/>
            <a:gdLst>
              <a:gd name="T0" fmla="*/ 352 w 352"/>
              <a:gd name="T1" fmla="*/ 318 h 318"/>
              <a:gd name="T2" fmla="*/ 0 w 352"/>
              <a:gd name="T3" fmla="*/ 318 h 318"/>
              <a:gd name="T4" fmla="*/ 0 w 352"/>
              <a:gd name="T5" fmla="*/ 0 h 318"/>
              <a:gd name="T6" fmla="*/ 266 w 352"/>
              <a:gd name="T7" fmla="*/ 105 h 318"/>
              <a:gd name="T8" fmla="*/ 286 w 352"/>
              <a:gd name="T9" fmla="*/ 126 h 318"/>
              <a:gd name="T10" fmla="*/ 307 w 352"/>
              <a:gd name="T11" fmla="*/ 105 h 318"/>
              <a:gd name="T12" fmla="*/ 286 w 352"/>
              <a:gd name="T13" fmla="*/ 84 h 318"/>
              <a:gd name="T14" fmla="*/ 266 w 352"/>
              <a:gd name="T15" fmla="*/ 105 h 318"/>
              <a:gd name="T16" fmla="*/ 57 w 352"/>
              <a:gd name="T17" fmla="*/ 252 h 318"/>
              <a:gd name="T18" fmla="*/ 100 w 352"/>
              <a:gd name="T19" fmla="*/ 188 h 318"/>
              <a:gd name="T20" fmla="*/ 200 w 352"/>
              <a:gd name="T21" fmla="*/ 205 h 318"/>
              <a:gd name="T22" fmla="*/ 134 w 352"/>
              <a:gd name="T23" fmla="*/ 181 h 318"/>
              <a:gd name="T24" fmla="*/ 236 w 352"/>
              <a:gd name="T25" fmla="*/ 187 h 318"/>
              <a:gd name="T26" fmla="*/ 276 w 352"/>
              <a:gd name="T27" fmla="*/ 123 h 318"/>
              <a:gd name="T28" fmla="*/ 200 w 352"/>
              <a:gd name="T29" fmla="*/ 201 h 318"/>
              <a:gd name="T30" fmla="*/ 221 w 352"/>
              <a:gd name="T31" fmla="*/ 222 h 318"/>
              <a:gd name="T32" fmla="*/ 241 w 352"/>
              <a:gd name="T33" fmla="*/ 201 h 318"/>
              <a:gd name="T34" fmla="*/ 221 w 352"/>
              <a:gd name="T35" fmla="*/ 180 h 318"/>
              <a:gd name="T36" fmla="*/ 200 w 352"/>
              <a:gd name="T37" fmla="*/ 201 h 318"/>
              <a:gd name="T38" fmla="*/ 200 w 352"/>
              <a:gd name="T39" fmla="*/ 201 h 318"/>
              <a:gd name="T40" fmla="*/ 94 w 352"/>
              <a:gd name="T41" fmla="*/ 174 h 318"/>
              <a:gd name="T42" fmla="*/ 115 w 352"/>
              <a:gd name="T43" fmla="*/ 194 h 318"/>
              <a:gd name="T44" fmla="*/ 136 w 352"/>
              <a:gd name="T45" fmla="*/ 174 h 318"/>
              <a:gd name="T46" fmla="*/ 115 w 352"/>
              <a:gd name="T47" fmla="*/ 153 h 318"/>
              <a:gd name="T48" fmla="*/ 94 w 352"/>
              <a:gd name="T49" fmla="*/ 174 h 318"/>
              <a:gd name="T50" fmla="*/ 94 w 352"/>
              <a:gd name="T51" fmla="*/ 174 h 318"/>
              <a:gd name="T52" fmla="*/ 25 w 352"/>
              <a:gd name="T53" fmla="*/ 269 h 318"/>
              <a:gd name="T54" fmla="*/ 46 w 352"/>
              <a:gd name="T55" fmla="*/ 289 h 318"/>
              <a:gd name="T56" fmla="*/ 66 w 352"/>
              <a:gd name="T57" fmla="*/ 269 h 318"/>
              <a:gd name="T58" fmla="*/ 46 w 352"/>
              <a:gd name="T59" fmla="*/ 248 h 318"/>
              <a:gd name="T60" fmla="*/ 25 w 352"/>
              <a:gd name="T61" fmla="*/ 269 h 318"/>
              <a:gd name="T62" fmla="*/ 25 w 352"/>
              <a:gd name="T63" fmla="*/ 26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318">
                <a:moveTo>
                  <a:pt x="352" y="318"/>
                </a:moveTo>
                <a:cubicBezTo>
                  <a:pt x="0" y="318"/>
                  <a:pt x="0" y="318"/>
                  <a:pt x="0" y="318"/>
                </a:cubicBezTo>
                <a:cubicBezTo>
                  <a:pt x="0" y="0"/>
                  <a:pt x="0" y="0"/>
                  <a:pt x="0" y="0"/>
                </a:cubicBezTo>
                <a:moveTo>
                  <a:pt x="266" y="105"/>
                </a:moveTo>
                <a:cubicBezTo>
                  <a:pt x="266" y="116"/>
                  <a:pt x="275" y="126"/>
                  <a:pt x="286" y="126"/>
                </a:cubicBezTo>
                <a:cubicBezTo>
                  <a:pt x="298" y="126"/>
                  <a:pt x="307" y="116"/>
                  <a:pt x="307" y="105"/>
                </a:cubicBezTo>
                <a:cubicBezTo>
                  <a:pt x="307" y="93"/>
                  <a:pt x="298" y="84"/>
                  <a:pt x="286" y="84"/>
                </a:cubicBezTo>
                <a:cubicBezTo>
                  <a:pt x="275" y="84"/>
                  <a:pt x="266" y="93"/>
                  <a:pt x="266" y="105"/>
                </a:cubicBezTo>
                <a:close/>
                <a:moveTo>
                  <a:pt x="57" y="252"/>
                </a:moveTo>
                <a:cubicBezTo>
                  <a:pt x="100" y="188"/>
                  <a:pt x="100" y="188"/>
                  <a:pt x="100" y="188"/>
                </a:cubicBezTo>
                <a:moveTo>
                  <a:pt x="200" y="205"/>
                </a:moveTo>
                <a:cubicBezTo>
                  <a:pt x="134" y="181"/>
                  <a:pt x="134" y="181"/>
                  <a:pt x="134" y="181"/>
                </a:cubicBezTo>
                <a:moveTo>
                  <a:pt x="236" y="187"/>
                </a:moveTo>
                <a:cubicBezTo>
                  <a:pt x="276" y="123"/>
                  <a:pt x="276" y="123"/>
                  <a:pt x="276" y="123"/>
                </a:cubicBezTo>
                <a:moveTo>
                  <a:pt x="200" y="201"/>
                </a:moveTo>
                <a:cubicBezTo>
                  <a:pt x="200" y="213"/>
                  <a:pt x="209" y="222"/>
                  <a:pt x="221" y="222"/>
                </a:cubicBezTo>
                <a:cubicBezTo>
                  <a:pt x="232" y="222"/>
                  <a:pt x="241" y="213"/>
                  <a:pt x="241" y="201"/>
                </a:cubicBezTo>
                <a:cubicBezTo>
                  <a:pt x="241" y="190"/>
                  <a:pt x="232" y="180"/>
                  <a:pt x="221" y="180"/>
                </a:cubicBezTo>
                <a:cubicBezTo>
                  <a:pt x="209" y="180"/>
                  <a:pt x="200" y="190"/>
                  <a:pt x="200" y="201"/>
                </a:cubicBezTo>
                <a:cubicBezTo>
                  <a:pt x="200" y="201"/>
                  <a:pt x="200" y="201"/>
                  <a:pt x="200" y="201"/>
                </a:cubicBezTo>
                <a:moveTo>
                  <a:pt x="94" y="174"/>
                </a:moveTo>
                <a:cubicBezTo>
                  <a:pt x="94" y="185"/>
                  <a:pt x="104" y="194"/>
                  <a:pt x="115" y="194"/>
                </a:cubicBezTo>
                <a:cubicBezTo>
                  <a:pt x="127" y="194"/>
                  <a:pt x="136" y="185"/>
                  <a:pt x="136" y="174"/>
                </a:cubicBezTo>
                <a:cubicBezTo>
                  <a:pt x="136" y="162"/>
                  <a:pt x="127" y="153"/>
                  <a:pt x="115" y="153"/>
                </a:cubicBezTo>
                <a:cubicBezTo>
                  <a:pt x="104" y="153"/>
                  <a:pt x="94" y="162"/>
                  <a:pt x="94" y="174"/>
                </a:cubicBezTo>
                <a:cubicBezTo>
                  <a:pt x="94" y="174"/>
                  <a:pt x="94" y="174"/>
                  <a:pt x="94" y="174"/>
                </a:cubicBezTo>
                <a:moveTo>
                  <a:pt x="25" y="269"/>
                </a:moveTo>
                <a:cubicBezTo>
                  <a:pt x="25" y="280"/>
                  <a:pt x="34" y="289"/>
                  <a:pt x="46" y="289"/>
                </a:cubicBezTo>
                <a:cubicBezTo>
                  <a:pt x="57" y="289"/>
                  <a:pt x="66" y="280"/>
                  <a:pt x="66" y="269"/>
                </a:cubicBezTo>
                <a:cubicBezTo>
                  <a:pt x="66" y="257"/>
                  <a:pt x="57" y="248"/>
                  <a:pt x="46" y="248"/>
                </a:cubicBezTo>
                <a:cubicBezTo>
                  <a:pt x="34" y="248"/>
                  <a:pt x="25" y="257"/>
                  <a:pt x="25" y="269"/>
                </a:cubicBezTo>
                <a:cubicBezTo>
                  <a:pt x="25" y="269"/>
                  <a:pt x="25" y="269"/>
                  <a:pt x="25" y="269"/>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sp>
        <p:nvSpPr>
          <p:cNvPr id="100" name="Data &amp; AI" title="Icon of several circles connected to eachother by lines">
            <a:extLst>
              <a:ext uri="{FF2B5EF4-FFF2-40B4-BE49-F238E27FC236}">
                <a16:creationId xmlns:a16="http://schemas.microsoft.com/office/drawing/2014/main" id="{4BD36475-0C20-4BF5-AA49-E2681E027030}"/>
              </a:ext>
            </a:extLst>
          </p:cNvPr>
          <p:cNvSpPr>
            <a:spLocks noChangeAspect="1" noEditPoints="1"/>
          </p:cNvSpPr>
          <p:nvPr/>
        </p:nvSpPr>
        <p:spPr bwMode="auto">
          <a:xfrm>
            <a:off x="3639405" y="3304986"/>
            <a:ext cx="394964" cy="315816"/>
          </a:xfrm>
          <a:custGeom>
            <a:avLst/>
            <a:gdLst>
              <a:gd name="T0" fmla="*/ 465 w 706"/>
              <a:gd name="T1" fmla="*/ 76 h 564"/>
              <a:gd name="T2" fmla="*/ 465 w 706"/>
              <a:gd name="T3" fmla="*/ 0 h 564"/>
              <a:gd name="T4" fmla="*/ 668 w 706"/>
              <a:gd name="T5" fmla="*/ 138 h 564"/>
              <a:gd name="T6" fmla="*/ 668 w 706"/>
              <a:gd name="T7" fmla="*/ 214 h 564"/>
              <a:gd name="T8" fmla="*/ 668 w 706"/>
              <a:gd name="T9" fmla="*/ 138 h 564"/>
              <a:gd name="T10" fmla="*/ 454 w 706"/>
              <a:gd name="T11" fmla="*/ 314 h 564"/>
              <a:gd name="T12" fmla="*/ 530 w 706"/>
              <a:gd name="T13" fmla="*/ 314 h 564"/>
              <a:gd name="T14" fmla="*/ 637 w 706"/>
              <a:gd name="T15" fmla="*/ 422 h 564"/>
              <a:gd name="T16" fmla="*/ 637 w 706"/>
              <a:gd name="T17" fmla="*/ 499 h 564"/>
              <a:gd name="T18" fmla="*/ 637 w 706"/>
              <a:gd name="T19" fmla="*/ 422 h 564"/>
              <a:gd name="T20" fmla="*/ 282 w 706"/>
              <a:gd name="T21" fmla="*/ 526 h 564"/>
              <a:gd name="T22" fmla="*/ 358 w 706"/>
              <a:gd name="T23" fmla="*/ 526 h 564"/>
              <a:gd name="T24" fmla="*/ 38 w 706"/>
              <a:gd name="T25" fmla="*/ 338 h 564"/>
              <a:gd name="T26" fmla="*/ 38 w 706"/>
              <a:gd name="T27" fmla="*/ 415 h 564"/>
              <a:gd name="T28" fmla="*/ 38 w 706"/>
              <a:gd name="T29" fmla="*/ 338 h 564"/>
              <a:gd name="T30" fmla="*/ 258 w 706"/>
              <a:gd name="T31" fmla="*/ 205 h 564"/>
              <a:gd name="T32" fmla="*/ 334 w 706"/>
              <a:gd name="T33" fmla="*/ 205 h 564"/>
              <a:gd name="T34" fmla="*/ 120 w 706"/>
              <a:gd name="T35" fmla="*/ 75 h 564"/>
              <a:gd name="T36" fmla="*/ 120 w 706"/>
              <a:gd name="T37" fmla="*/ 152 h 564"/>
              <a:gd name="T38" fmla="*/ 120 w 706"/>
              <a:gd name="T39" fmla="*/ 75 h 564"/>
              <a:gd name="T40" fmla="*/ 258 w 706"/>
              <a:gd name="T41" fmla="*/ 188 h 564"/>
              <a:gd name="T42" fmla="*/ 460 w 706"/>
              <a:gd name="T43" fmla="*/ 294 h 564"/>
              <a:gd name="T44" fmla="*/ 76 w 706"/>
              <a:gd name="T45" fmla="*/ 376 h 564"/>
              <a:gd name="T46" fmla="*/ 288 w 706"/>
              <a:gd name="T47" fmla="*/ 505 h 564"/>
              <a:gd name="T48" fmla="*/ 603 w 706"/>
              <a:gd name="T49" fmla="*/ 479 h 564"/>
              <a:gd name="T50" fmla="*/ 159 w 706"/>
              <a:gd name="T51" fmla="*/ 104 h 564"/>
              <a:gd name="T52" fmla="*/ 637 w 706"/>
              <a:gd name="T53" fmla="*/ 151 h 564"/>
              <a:gd name="T54" fmla="*/ 523 w 706"/>
              <a:gd name="T55" fmla="*/ 291 h 564"/>
              <a:gd name="T56" fmla="*/ 465 w 706"/>
              <a:gd name="T57" fmla="*/ 347 h 564"/>
              <a:gd name="T58" fmla="*/ 334 w 706"/>
              <a:gd name="T59" fmla="*/ 490 h 564"/>
              <a:gd name="T60" fmla="*/ 320 w 706"/>
              <a:gd name="T61" fmla="*/ 488 h 564"/>
              <a:gd name="T62" fmla="*/ 134 w 706"/>
              <a:gd name="T63" fmla="*/ 149 h 564"/>
              <a:gd name="T64" fmla="*/ 438 w 706"/>
              <a:gd name="T65" fmla="*/ 65 h 564"/>
              <a:gd name="T66" fmla="*/ 624 w 706"/>
              <a:gd name="T67" fmla="*/ 425 h 564"/>
              <a:gd name="T68" fmla="*/ 603 w 706"/>
              <a:gd name="T69" fmla="*/ 43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6" h="564">
                <a:moveTo>
                  <a:pt x="503" y="38"/>
                </a:moveTo>
                <a:cubicBezTo>
                  <a:pt x="503" y="59"/>
                  <a:pt x="486" y="76"/>
                  <a:pt x="465" y="76"/>
                </a:cubicBezTo>
                <a:cubicBezTo>
                  <a:pt x="444" y="76"/>
                  <a:pt x="427" y="59"/>
                  <a:pt x="427" y="38"/>
                </a:cubicBezTo>
                <a:cubicBezTo>
                  <a:pt x="427" y="17"/>
                  <a:pt x="444" y="0"/>
                  <a:pt x="465" y="0"/>
                </a:cubicBezTo>
                <a:cubicBezTo>
                  <a:pt x="486" y="0"/>
                  <a:pt x="503" y="17"/>
                  <a:pt x="503" y="38"/>
                </a:cubicBezTo>
                <a:close/>
                <a:moveTo>
                  <a:pt x="668" y="138"/>
                </a:moveTo>
                <a:cubicBezTo>
                  <a:pt x="647" y="138"/>
                  <a:pt x="630" y="155"/>
                  <a:pt x="630" y="176"/>
                </a:cubicBezTo>
                <a:cubicBezTo>
                  <a:pt x="630" y="197"/>
                  <a:pt x="647" y="214"/>
                  <a:pt x="668" y="214"/>
                </a:cubicBezTo>
                <a:cubicBezTo>
                  <a:pt x="689" y="214"/>
                  <a:pt x="706" y="197"/>
                  <a:pt x="706" y="176"/>
                </a:cubicBezTo>
                <a:cubicBezTo>
                  <a:pt x="706" y="155"/>
                  <a:pt x="689" y="138"/>
                  <a:pt x="668" y="138"/>
                </a:cubicBezTo>
                <a:close/>
                <a:moveTo>
                  <a:pt x="492" y="276"/>
                </a:moveTo>
                <a:cubicBezTo>
                  <a:pt x="471" y="276"/>
                  <a:pt x="454" y="293"/>
                  <a:pt x="454" y="314"/>
                </a:cubicBezTo>
                <a:cubicBezTo>
                  <a:pt x="454" y="335"/>
                  <a:pt x="471" y="352"/>
                  <a:pt x="492" y="352"/>
                </a:cubicBezTo>
                <a:cubicBezTo>
                  <a:pt x="513" y="352"/>
                  <a:pt x="530" y="335"/>
                  <a:pt x="530" y="314"/>
                </a:cubicBezTo>
                <a:cubicBezTo>
                  <a:pt x="530" y="293"/>
                  <a:pt x="513" y="276"/>
                  <a:pt x="492" y="276"/>
                </a:cubicBezTo>
                <a:close/>
                <a:moveTo>
                  <a:pt x="637" y="422"/>
                </a:moveTo>
                <a:cubicBezTo>
                  <a:pt x="616" y="422"/>
                  <a:pt x="599" y="440"/>
                  <a:pt x="599" y="461"/>
                </a:cubicBezTo>
                <a:cubicBezTo>
                  <a:pt x="599" y="482"/>
                  <a:pt x="616" y="499"/>
                  <a:pt x="637" y="499"/>
                </a:cubicBezTo>
                <a:cubicBezTo>
                  <a:pt x="658" y="499"/>
                  <a:pt x="675" y="482"/>
                  <a:pt x="675" y="461"/>
                </a:cubicBezTo>
                <a:cubicBezTo>
                  <a:pt x="675" y="440"/>
                  <a:pt x="658" y="422"/>
                  <a:pt x="637" y="422"/>
                </a:cubicBezTo>
                <a:close/>
                <a:moveTo>
                  <a:pt x="320" y="488"/>
                </a:moveTo>
                <a:cubicBezTo>
                  <a:pt x="299" y="488"/>
                  <a:pt x="282" y="505"/>
                  <a:pt x="282" y="526"/>
                </a:cubicBezTo>
                <a:cubicBezTo>
                  <a:pt x="282" y="547"/>
                  <a:pt x="299" y="564"/>
                  <a:pt x="320" y="564"/>
                </a:cubicBezTo>
                <a:cubicBezTo>
                  <a:pt x="341" y="564"/>
                  <a:pt x="358" y="547"/>
                  <a:pt x="358" y="526"/>
                </a:cubicBezTo>
                <a:cubicBezTo>
                  <a:pt x="358" y="505"/>
                  <a:pt x="341" y="488"/>
                  <a:pt x="320" y="488"/>
                </a:cubicBezTo>
                <a:close/>
                <a:moveTo>
                  <a:pt x="38" y="338"/>
                </a:moveTo>
                <a:cubicBezTo>
                  <a:pt x="17" y="338"/>
                  <a:pt x="0" y="355"/>
                  <a:pt x="0" y="376"/>
                </a:cubicBezTo>
                <a:cubicBezTo>
                  <a:pt x="0" y="398"/>
                  <a:pt x="17" y="415"/>
                  <a:pt x="38" y="415"/>
                </a:cubicBezTo>
                <a:cubicBezTo>
                  <a:pt x="59" y="415"/>
                  <a:pt x="76" y="398"/>
                  <a:pt x="76" y="376"/>
                </a:cubicBezTo>
                <a:cubicBezTo>
                  <a:pt x="76" y="355"/>
                  <a:pt x="59" y="338"/>
                  <a:pt x="38" y="338"/>
                </a:cubicBezTo>
                <a:close/>
                <a:moveTo>
                  <a:pt x="296" y="167"/>
                </a:moveTo>
                <a:cubicBezTo>
                  <a:pt x="275" y="167"/>
                  <a:pt x="258" y="184"/>
                  <a:pt x="258" y="205"/>
                </a:cubicBezTo>
                <a:cubicBezTo>
                  <a:pt x="258" y="226"/>
                  <a:pt x="275" y="243"/>
                  <a:pt x="296" y="243"/>
                </a:cubicBezTo>
                <a:cubicBezTo>
                  <a:pt x="317" y="243"/>
                  <a:pt x="334" y="226"/>
                  <a:pt x="334" y="205"/>
                </a:cubicBezTo>
                <a:cubicBezTo>
                  <a:pt x="334" y="184"/>
                  <a:pt x="317" y="167"/>
                  <a:pt x="296" y="167"/>
                </a:cubicBezTo>
                <a:close/>
                <a:moveTo>
                  <a:pt x="120" y="75"/>
                </a:moveTo>
                <a:cubicBezTo>
                  <a:pt x="99" y="75"/>
                  <a:pt x="82" y="93"/>
                  <a:pt x="82" y="114"/>
                </a:cubicBezTo>
                <a:cubicBezTo>
                  <a:pt x="82" y="135"/>
                  <a:pt x="99" y="152"/>
                  <a:pt x="120" y="152"/>
                </a:cubicBezTo>
                <a:cubicBezTo>
                  <a:pt x="142" y="152"/>
                  <a:pt x="159" y="135"/>
                  <a:pt x="159" y="114"/>
                </a:cubicBezTo>
                <a:cubicBezTo>
                  <a:pt x="159" y="93"/>
                  <a:pt x="142" y="75"/>
                  <a:pt x="120" y="75"/>
                </a:cubicBezTo>
                <a:close/>
                <a:moveTo>
                  <a:pt x="153" y="133"/>
                </a:moveTo>
                <a:cubicBezTo>
                  <a:pt x="258" y="188"/>
                  <a:pt x="258" y="188"/>
                  <a:pt x="258" y="188"/>
                </a:cubicBezTo>
                <a:moveTo>
                  <a:pt x="328" y="225"/>
                </a:moveTo>
                <a:cubicBezTo>
                  <a:pt x="460" y="294"/>
                  <a:pt x="460" y="294"/>
                  <a:pt x="460" y="294"/>
                </a:cubicBezTo>
                <a:moveTo>
                  <a:pt x="454" y="314"/>
                </a:moveTo>
                <a:cubicBezTo>
                  <a:pt x="76" y="376"/>
                  <a:pt x="76" y="376"/>
                  <a:pt x="76" y="376"/>
                </a:cubicBezTo>
                <a:moveTo>
                  <a:pt x="71" y="395"/>
                </a:moveTo>
                <a:cubicBezTo>
                  <a:pt x="288" y="505"/>
                  <a:pt x="288" y="505"/>
                  <a:pt x="288" y="505"/>
                </a:cubicBezTo>
                <a:moveTo>
                  <a:pt x="358" y="526"/>
                </a:moveTo>
                <a:cubicBezTo>
                  <a:pt x="603" y="479"/>
                  <a:pt x="603" y="479"/>
                  <a:pt x="603" y="479"/>
                </a:cubicBezTo>
                <a:moveTo>
                  <a:pt x="427" y="38"/>
                </a:moveTo>
                <a:cubicBezTo>
                  <a:pt x="159" y="104"/>
                  <a:pt x="159" y="104"/>
                  <a:pt x="159" y="104"/>
                </a:cubicBezTo>
                <a:moveTo>
                  <a:pt x="497" y="59"/>
                </a:moveTo>
                <a:cubicBezTo>
                  <a:pt x="637" y="151"/>
                  <a:pt x="637" y="151"/>
                  <a:pt x="637" y="151"/>
                </a:cubicBezTo>
                <a:moveTo>
                  <a:pt x="637" y="198"/>
                </a:moveTo>
                <a:cubicBezTo>
                  <a:pt x="523" y="291"/>
                  <a:pt x="523" y="291"/>
                  <a:pt x="523" y="291"/>
                </a:cubicBezTo>
                <a:moveTo>
                  <a:pt x="346" y="497"/>
                </a:moveTo>
                <a:cubicBezTo>
                  <a:pt x="465" y="347"/>
                  <a:pt x="465" y="347"/>
                  <a:pt x="465" y="347"/>
                </a:cubicBezTo>
                <a:moveTo>
                  <a:pt x="447" y="76"/>
                </a:moveTo>
                <a:cubicBezTo>
                  <a:pt x="334" y="490"/>
                  <a:pt x="334" y="490"/>
                  <a:pt x="334" y="490"/>
                </a:cubicBezTo>
                <a:moveTo>
                  <a:pt x="296" y="243"/>
                </a:moveTo>
                <a:cubicBezTo>
                  <a:pt x="320" y="488"/>
                  <a:pt x="320" y="488"/>
                  <a:pt x="320" y="488"/>
                </a:cubicBezTo>
                <a:moveTo>
                  <a:pt x="305" y="488"/>
                </a:moveTo>
                <a:cubicBezTo>
                  <a:pt x="134" y="149"/>
                  <a:pt x="134" y="149"/>
                  <a:pt x="134" y="149"/>
                </a:cubicBezTo>
                <a:moveTo>
                  <a:pt x="323" y="179"/>
                </a:moveTo>
                <a:cubicBezTo>
                  <a:pt x="438" y="65"/>
                  <a:pt x="438" y="65"/>
                  <a:pt x="438" y="65"/>
                </a:cubicBezTo>
                <a:moveTo>
                  <a:pt x="481" y="76"/>
                </a:moveTo>
                <a:cubicBezTo>
                  <a:pt x="624" y="425"/>
                  <a:pt x="624" y="425"/>
                  <a:pt x="624" y="425"/>
                </a:cubicBezTo>
                <a:moveTo>
                  <a:pt x="514" y="347"/>
                </a:moveTo>
                <a:cubicBezTo>
                  <a:pt x="603" y="434"/>
                  <a:pt x="603" y="434"/>
                  <a:pt x="603" y="434"/>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101" name="network" title="Icon of a device or computer network">
            <a:extLst>
              <a:ext uri="{FF2B5EF4-FFF2-40B4-BE49-F238E27FC236}">
                <a16:creationId xmlns:a16="http://schemas.microsoft.com/office/drawing/2014/main" id="{003BF6A3-2384-4F2B-9552-B09220A6E672}"/>
              </a:ext>
            </a:extLst>
          </p:cNvPr>
          <p:cNvSpPr>
            <a:spLocks noChangeAspect="1" noEditPoints="1"/>
          </p:cNvSpPr>
          <p:nvPr/>
        </p:nvSpPr>
        <p:spPr bwMode="auto">
          <a:xfrm>
            <a:off x="5956762" y="3318442"/>
            <a:ext cx="277462" cy="288904"/>
          </a:xfrm>
          <a:custGeom>
            <a:avLst/>
            <a:gdLst>
              <a:gd name="T0" fmla="*/ 328 w 388"/>
              <a:gd name="T1" fmla="*/ 260 h 404"/>
              <a:gd name="T2" fmla="*/ 15 w 388"/>
              <a:gd name="T3" fmla="*/ 260 h 404"/>
              <a:gd name="T4" fmla="*/ 15 w 388"/>
              <a:gd name="T5" fmla="*/ 57 h 404"/>
              <a:gd name="T6" fmla="*/ 328 w 388"/>
              <a:gd name="T7" fmla="*/ 57 h 404"/>
              <a:gd name="T8" fmla="*/ 328 w 388"/>
              <a:gd name="T9" fmla="*/ 260 h 404"/>
              <a:gd name="T10" fmla="*/ 328 w 388"/>
              <a:gd name="T11" fmla="*/ 203 h 404"/>
              <a:gd name="T12" fmla="*/ 388 w 388"/>
              <a:gd name="T13" fmla="*/ 203 h 404"/>
              <a:gd name="T14" fmla="*/ 388 w 388"/>
              <a:gd name="T15" fmla="*/ 0 h 404"/>
              <a:gd name="T16" fmla="*/ 69 w 388"/>
              <a:gd name="T17" fmla="*/ 0 h 404"/>
              <a:gd name="T18" fmla="*/ 69 w 388"/>
              <a:gd name="T19" fmla="*/ 57 h 404"/>
              <a:gd name="T20" fmla="*/ 271 w 388"/>
              <a:gd name="T21" fmla="*/ 404 h 404"/>
              <a:gd name="T22" fmla="*/ 271 w 388"/>
              <a:gd name="T23" fmla="*/ 347 h 404"/>
              <a:gd name="T24" fmla="*/ 215 w 388"/>
              <a:gd name="T25" fmla="*/ 347 h 404"/>
              <a:gd name="T26" fmla="*/ 215 w 388"/>
              <a:gd name="T27" fmla="*/ 318 h 404"/>
              <a:gd name="T28" fmla="*/ 157 w 388"/>
              <a:gd name="T29" fmla="*/ 318 h 404"/>
              <a:gd name="T30" fmla="*/ 157 w 388"/>
              <a:gd name="T31" fmla="*/ 347 h 404"/>
              <a:gd name="T32" fmla="*/ 97 w 388"/>
              <a:gd name="T33" fmla="*/ 347 h 404"/>
              <a:gd name="T34" fmla="*/ 97 w 388"/>
              <a:gd name="T35" fmla="*/ 404 h 404"/>
              <a:gd name="T36" fmla="*/ 187 w 388"/>
              <a:gd name="T37" fmla="*/ 404 h 404"/>
              <a:gd name="T38" fmla="*/ 271 w 388"/>
              <a:gd name="T39" fmla="*/ 404 h 404"/>
              <a:gd name="T40" fmla="*/ 97 w 388"/>
              <a:gd name="T41" fmla="*/ 374 h 404"/>
              <a:gd name="T42" fmla="*/ 0 w 388"/>
              <a:gd name="T43" fmla="*/ 374 h 404"/>
              <a:gd name="T44" fmla="*/ 271 w 388"/>
              <a:gd name="T45" fmla="*/ 374 h 404"/>
              <a:gd name="T46" fmla="*/ 369 w 388"/>
              <a:gd name="T47" fmla="*/ 374 h 404"/>
              <a:gd name="T48" fmla="*/ 184 w 388"/>
              <a:gd name="T49" fmla="*/ 318 h 404"/>
              <a:gd name="T50" fmla="*/ 184 w 388"/>
              <a:gd name="T51" fmla="*/ 26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8" h="404">
                <a:moveTo>
                  <a:pt x="328" y="260"/>
                </a:moveTo>
                <a:lnTo>
                  <a:pt x="15" y="260"/>
                </a:lnTo>
                <a:lnTo>
                  <a:pt x="15" y="57"/>
                </a:lnTo>
                <a:lnTo>
                  <a:pt x="328" y="57"/>
                </a:lnTo>
                <a:lnTo>
                  <a:pt x="328" y="260"/>
                </a:lnTo>
                <a:moveTo>
                  <a:pt x="328" y="203"/>
                </a:moveTo>
                <a:lnTo>
                  <a:pt x="388" y="203"/>
                </a:lnTo>
                <a:lnTo>
                  <a:pt x="388" y="0"/>
                </a:lnTo>
                <a:lnTo>
                  <a:pt x="69" y="0"/>
                </a:lnTo>
                <a:lnTo>
                  <a:pt x="69" y="57"/>
                </a:lnTo>
                <a:moveTo>
                  <a:pt x="271" y="404"/>
                </a:moveTo>
                <a:lnTo>
                  <a:pt x="271" y="347"/>
                </a:lnTo>
                <a:lnTo>
                  <a:pt x="215" y="347"/>
                </a:lnTo>
                <a:lnTo>
                  <a:pt x="215" y="318"/>
                </a:lnTo>
                <a:lnTo>
                  <a:pt x="157" y="318"/>
                </a:lnTo>
                <a:lnTo>
                  <a:pt x="157" y="347"/>
                </a:lnTo>
                <a:lnTo>
                  <a:pt x="97" y="347"/>
                </a:lnTo>
                <a:lnTo>
                  <a:pt x="97" y="404"/>
                </a:lnTo>
                <a:lnTo>
                  <a:pt x="187" y="404"/>
                </a:lnTo>
                <a:lnTo>
                  <a:pt x="271" y="404"/>
                </a:lnTo>
                <a:moveTo>
                  <a:pt x="97" y="374"/>
                </a:moveTo>
                <a:lnTo>
                  <a:pt x="0" y="374"/>
                </a:lnTo>
                <a:moveTo>
                  <a:pt x="271" y="374"/>
                </a:moveTo>
                <a:lnTo>
                  <a:pt x="369" y="374"/>
                </a:lnTo>
                <a:moveTo>
                  <a:pt x="184" y="318"/>
                </a:moveTo>
                <a:lnTo>
                  <a:pt x="184" y="260"/>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 name="Financial_E7BB" title="Icon of a chart made of vertical lines with a line tracing the top of each, turning into an arrow pointing up">
            <a:extLst>
              <a:ext uri="{FF2B5EF4-FFF2-40B4-BE49-F238E27FC236}">
                <a16:creationId xmlns:a16="http://schemas.microsoft.com/office/drawing/2014/main" id="{894B2FCB-2456-402D-B2A9-6DA5F778F0E0}"/>
              </a:ext>
            </a:extLst>
          </p:cNvPr>
          <p:cNvSpPr>
            <a:spLocks noChangeAspect="1" noEditPoints="1"/>
          </p:cNvSpPr>
          <p:nvPr/>
        </p:nvSpPr>
        <p:spPr bwMode="auto">
          <a:xfrm>
            <a:off x="8192162" y="3318442"/>
            <a:ext cx="323872" cy="288904"/>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12700" cap="flat">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103" name="people_12" title="Icon of three people">
            <a:extLst>
              <a:ext uri="{FF2B5EF4-FFF2-40B4-BE49-F238E27FC236}">
                <a16:creationId xmlns:a16="http://schemas.microsoft.com/office/drawing/2014/main" id="{B4B9DC0D-7E61-40A4-BA46-A188149140AE}"/>
              </a:ext>
            </a:extLst>
          </p:cNvPr>
          <p:cNvSpPr>
            <a:spLocks noChangeAspect="1" noEditPoints="1"/>
          </p:cNvSpPr>
          <p:nvPr/>
        </p:nvSpPr>
        <p:spPr bwMode="auto">
          <a:xfrm>
            <a:off x="10443394" y="3318442"/>
            <a:ext cx="338620" cy="288904"/>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cxnSp>
        <p:nvCxnSpPr>
          <p:cNvPr id="104" name="Straight Connector 103">
            <a:extLst>
              <a:ext uri="{FF2B5EF4-FFF2-40B4-BE49-F238E27FC236}">
                <a16:creationId xmlns:a16="http://schemas.microsoft.com/office/drawing/2014/main" id="{0571152D-6433-45B1-8BDB-2219E6227BE4}"/>
              </a:ext>
            </a:extLst>
          </p:cNvPr>
          <p:cNvCxnSpPr>
            <a:cxnSpLocks/>
          </p:cNvCxnSpPr>
          <p:nvPr/>
        </p:nvCxnSpPr>
        <p:spPr>
          <a:xfrm>
            <a:off x="2707583" y="3463290"/>
            <a:ext cx="0" cy="36793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6F0CF4D-5BE7-4544-BC21-3963DA8994AA}"/>
              </a:ext>
            </a:extLst>
          </p:cNvPr>
          <p:cNvCxnSpPr>
            <a:cxnSpLocks/>
          </p:cNvCxnSpPr>
          <p:nvPr/>
        </p:nvCxnSpPr>
        <p:spPr>
          <a:xfrm>
            <a:off x="4966189" y="3463290"/>
            <a:ext cx="0" cy="36793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0549A88-8F6E-49B0-9B79-A42AB1150AA8}"/>
              </a:ext>
            </a:extLst>
          </p:cNvPr>
          <p:cNvCxnSpPr>
            <a:cxnSpLocks/>
          </p:cNvCxnSpPr>
          <p:nvPr/>
        </p:nvCxnSpPr>
        <p:spPr>
          <a:xfrm>
            <a:off x="7224795" y="3463290"/>
            <a:ext cx="0" cy="36793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2487712-DC29-44FD-846E-D0E8445005AE}"/>
              </a:ext>
            </a:extLst>
          </p:cNvPr>
          <p:cNvCxnSpPr>
            <a:cxnSpLocks/>
          </p:cNvCxnSpPr>
          <p:nvPr/>
        </p:nvCxnSpPr>
        <p:spPr>
          <a:xfrm>
            <a:off x="9449872" y="3463290"/>
            <a:ext cx="0" cy="36793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642761"/>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KAt" id="{7CB51D46-7ACE-4F03-869D-903815588280}" vid="{635F88FE-DEF2-4670-982D-DBEAD03CD0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3f419478-5607-4e24-9036-5a0e9a431bae" xsi:nil="true"/>
    <SharedWithUsers xmlns="f369e916-4bd8-4af9-b2c4-8613bc5330ef">
      <UserInfo>
        <DisplayName>Louis-Guillaume Morand</DisplayName>
        <AccountId>83825</AccountId>
        <AccountType/>
      </UserInfo>
      <UserInfo>
        <DisplayName>Ines Fetahovic</DisplayName>
        <AccountId>179222</AccountId>
        <AccountType/>
      </UserInfo>
      <UserInfo>
        <DisplayName>Mario Rodriguez (VSNC)</DisplayName>
        <AccountId>42087</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2C28266A38B74BB8736D79589A967D" ma:contentTypeVersion="16" ma:contentTypeDescription="Create a new document." ma:contentTypeScope="" ma:versionID="326c486aa047cea965d9b669c91a0e3d">
  <xsd:schema xmlns:xsd="http://www.w3.org/2001/XMLSchema" xmlns:xs="http://www.w3.org/2001/XMLSchema" xmlns:p="http://schemas.microsoft.com/office/2006/metadata/properties" xmlns:ns1="http://schemas.microsoft.com/sharepoint/v3" xmlns:ns2="3f419478-5607-4e24-9036-5a0e9a431bae" xmlns:ns3="f369e916-4bd8-4af9-b2c4-8613bc5330ef" targetNamespace="http://schemas.microsoft.com/office/2006/metadata/properties" ma:root="true" ma:fieldsID="f5adf2f608a6f426ea7108ba8eda9a32" ns1:_="" ns2:_="" ns3:_="">
    <xsd:import namespace="http://schemas.microsoft.com/sharepoint/v3"/>
    <xsd:import namespace="3f419478-5607-4e24-9036-5a0e9a431bae"/>
    <xsd:import namespace="f369e916-4bd8-4af9-b2c4-8613bc5330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3:LastSharedByUser" minOccurs="0"/>
                <xsd:element ref="ns3:LastSharedByTime" minOccurs="0"/>
                <xsd:element ref="ns2:MediaServiceOCR"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419478-5607-4e24-9036-5a0e9a431b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69e916-4bd8-4af9-b2c4-8613bc5330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LastSharedByUser" ma:index="14" nillable="true" ma:displayName="Last Shared By User" ma:hidden="true" ma:internalName="LastSharedByUser" ma:readOnly="true">
      <xsd:simpleType>
        <xsd:restriction base="dms:Note"/>
      </xsd:simpleType>
    </xsd:element>
    <xsd:element name="LastSharedByTime" ma:index="15"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2F3233-E30A-410B-94C6-6E021999130D}">
  <ds:schemaRef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elements/1.1/"/>
    <ds:schemaRef ds:uri="http://purl.org/dc/dcmitype/"/>
    <ds:schemaRef ds:uri="http://purl.org/dc/terms/"/>
    <ds:schemaRef ds:uri="http://schemas.openxmlformats.org/package/2006/metadata/core-properties"/>
    <ds:schemaRef ds:uri="0c1a6c9c-f016-4857-bf43-21b252e701d9"/>
    <ds:schemaRef ds:uri="7a20bb1a-2526-436b-a0aa-406322af6dcc"/>
  </ds:schemaRefs>
</ds:datastoreItem>
</file>

<file path=customXml/itemProps2.xml><?xml version="1.0" encoding="utf-8"?>
<ds:datastoreItem xmlns:ds="http://schemas.openxmlformats.org/officeDocument/2006/customXml" ds:itemID="{9F07A399-D5E6-42C1-A0F7-12401AA67224}">
  <ds:schemaRefs>
    <ds:schemaRef ds:uri="http://schemas.microsoft.com/sharepoint/v3/contenttype/forms"/>
  </ds:schemaRefs>
</ds:datastoreItem>
</file>

<file path=customXml/itemProps3.xml><?xml version="1.0" encoding="utf-8"?>
<ds:datastoreItem xmlns:ds="http://schemas.openxmlformats.org/officeDocument/2006/customXml" ds:itemID="{EDD46C37-2920-4394-A6BC-6C11FDCD87B2}"/>
</file>

<file path=docProps/app.xml><?xml version="1.0" encoding="utf-8"?>
<Properties xmlns="http://schemas.openxmlformats.org/officeDocument/2006/extended-properties" xmlns:vt="http://schemas.openxmlformats.org/officeDocument/2006/docPropsVTypes">
  <TotalTime>295</TotalTime>
  <Words>2157</Words>
  <Application>Microsoft Office PowerPoint</Application>
  <PresentationFormat>Widescreen</PresentationFormat>
  <Paragraphs>238</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White Template</vt:lpstr>
      <vt:lpstr>Generate value with proactive insights</vt:lpstr>
      <vt:lpstr>When it comes to making the best use of data, many businesses fall short </vt:lpstr>
      <vt:lpstr>PowerPoint Presentation</vt:lpstr>
      <vt:lpstr>Better decision-making starts with enhanced market insights and rich customer views </vt:lpstr>
      <vt:lpstr>Glean powerful insights with analytics &amp; AI</vt:lpstr>
      <vt:lpstr>Personalize the customer experience</vt:lpstr>
      <vt:lpstr>Connect across team channels and protect valuable data</vt:lpstr>
      <vt:lpstr>Power end-to-end customer experiences</vt:lpstr>
      <vt:lpstr>Unlock insights and take action</vt:lpstr>
      <vt:lpstr>PowerPoint Presentation</vt:lpstr>
      <vt:lpstr>PowerPoint Presentation</vt:lpstr>
      <vt:lpstr>PowerPoint Presentation</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Generate Value with   Proactive Insights</dc:title>
  <dc:creator>Vera Pashkevich</dc:creator>
  <cp:lastModifiedBy>Quincy Kosena</cp:lastModifiedBy>
  <cp:revision>119</cp:revision>
  <dcterms:created xsi:type="dcterms:W3CDTF">2020-06-03T23:50:40Z</dcterms:created>
  <dcterms:modified xsi:type="dcterms:W3CDTF">2020-07-07T17:08:49Z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0x010100BF2C28266A38B74BB8736D79589A967D</vt:lpwstr>
  </property>
</Properties>
</file>